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ti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3"/>
  </p:notesMasterIdLst>
  <p:handoutMasterIdLst>
    <p:handoutMasterId r:id="rId54"/>
  </p:handoutMasterIdLst>
  <p:sldIdLst>
    <p:sldId id="256" r:id="rId2"/>
    <p:sldId id="399" r:id="rId3"/>
    <p:sldId id="400" r:id="rId4"/>
    <p:sldId id="402" r:id="rId5"/>
    <p:sldId id="423" r:id="rId6"/>
    <p:sldId id="403" r:id="rId7"/>
    <p:sldId id="404" r:id="rId8"/>
    <p:sldId id="405" r:id="rId9"/>
    <p:sldId id="406" r:id="rId10"/>
    <p:sldId id="407" r:id="rId11"/>
    <p:sldId id="408" r:id="rId12"/>
    <p:sldId id="409" r:id="rId13"/>
    <p:sldId id="410" r:id="rId14"/>
    <p:sldId id="411" r:id="rId15"/>
    <p:sldId id="412" r:id="rId16"/>
    <p:sldId id="413" r:id="rId17"/>
    <p:sldId id="414" r:id="rId18"/>
    <p:sldId id="415" r:id="rId19"/>
    <p:sldId id="416" r:id="rId20"/>
    <p:sldId id="417" r:id="rId21"/>
    <p:sldId id="419" r:id="rId22"/>
    <p:sldId id="418" r:id="rId23"/>
    <p:sldId id="421" r:id="rId24"/>
    <p:sldId id="422" r:id="rId25"/>
    <p:sldId id="273" r:id="rId26"/>
    <p:sldId id="424" r:id="rId27"/>
    <p:sldId id="263" r:id="rId28"/>
    <p:sldId id="274" r:id="rId29"/>
    <p:sldId id="265" r:id="rId30"/>
    <p:sldId id="366" r:id="rId31"/>
    <p:sldId id="319" r:id="rId32"/>
    <p:sldId id="364" r:id="rId33"/>
    <p:sldId id="384" r:id="rId34"/>
    <p:sldId id="350" r:id="rId35"/>
    <p:sldId id="351" r:id="rId36"/>
    <p:sldId id="267" r:id="rId37"/>
    <p:sldId id="385" r:id="rId38"/>
    <p:sldId id="342" r:id="rId39"/>
    <p:sldId id="388" r:id="rId40"/>
    <p:sldId id="394" r:id="rId41"/>
    <p:sldId id="390" r:id="rId42"/>
    <p:sldId id="391" r:id="rId43"/>
    <p:sldId id="392" r:id="rId44"/>
    <p:sldId id="393" r:id="rId45"/>
    <p:sldId id="381" r:id="rId46"/>
    <p:sldId id="395" r:id="rId47"/>
    <p:sldId id="396" r:id="rId48"/>
    <p:sldId id="397" r:id="rId49"/>
    <p:sldId id="398" r:id="rId50"/>
    <p:sldId id="358" r:id="rId51"/>
    <p:sldId id="271" r:id="rId52"/>
  </p:sldIdLst>
  <p:sldSz cx="9144000" cy="6858000" type="screen4x3"/>
  <p:notesSz cx="7010400" cy="9296400"/>
  <p:defaultTextStyle>
    <a:defPPr>
      <a:defRPr lang="en-CA"/>
    </a:defPPr>
    <a:lvl1pPr algn="ctr" rtl="0" fontAlgn="base">
      <a:spcBef>
        <a:spcPct val="20000"/>
      </a:spcBef>
      <a:spcAft>
        <a:spcPct val="0"/>
      </a:spcAft>
      <a:defRPr sz="2400" b="1" kern="1200">
        <a:solidFill>
          <a:srgbClr val="003062"/>
        </a:solidFill>
        <a:latin typeface="Arial" charset="0"/>
        <a:ea typeface="+mn-ea"/>
        <a:cs typeface="Arial" charset="0"/>
      </a:defRPr>
    </a:lvl1pPr>
    <a:lvl2pPr marL="457200" algn="ctr" rtl="0" fontAlgn="base">
      <a:spcBef>
        <a:spcPct val="20000"/>
      </a:spcBef>
      <a:spcAft>
        <a:spcPct val="0"/>
      </a:spcAft>
      <a:defRPr sz="2400" b="1" kern="1200">
        <a:solidFill>
          <a:srgbClr val="003062"/>
        </a:solidFill>
        <a:latin typeface="Arial" charset="0"/>
        <a:ea typeface="+mn-ea"/>
        <a:cs typeface="Arial" charset="0"/>
      </a:defRPr>
    </a:lvl2pPr>
    <a:lvl3pPr marL="914400" algn="ctr" rtl="0" fontAlgn="base">
      <a:spcBef>
        <a:spcPct val="20000"/>
      </a:spcBef>
      <a:spcAft>
        <a:spcPct val="0"/>
      </a:spcAft>
      <a:defRPr sz="2400" b="1" kern="1200">
        <a:solidFill>
          <a:srgbClr val="003062"/>
        </a:solidFill>
        <a:latin typeface="Arial" charset="0"/>
        <a:ea typeface="+mn-ea"/>
        <a:cs typeface="Arial" charset="0"/>
      </a:defRPr>
    </a:lvl3pPr>
    <a:lvl4pPr marL="1371600" algn="ctr" rtl="0" fontAlgn="base">
      <a:spcBef>
        <a:spcPct val="20000"/>
      </a:spcBef>
      <a:spcAft>
        <a:spcPct val="0"/>
      </a:spcAft>
      <a:defRPr sz="2400" b="1" kern="1200">
        <a:solidFill>
          <a:srgbClr val="003062"/>
        </a:solidFill>
        <a:latin typeface="Arial" charset="0"/>
        <a:ea typeface="+mn-ea"/>
        <a:cs typeface="Arial" charset="0"/>
      </a:defRPr>
    </a:lvl4pPr>
    <a:lvl5pPr marL="1828800" algn="ctr" rtl="0" fontAlgn="base">
      <a:spcBef>
        <a:spcPct val="20000"/>
      </a:spcBef>
      <a:spcAft>
        <a:spcPct val="0"/>
      </a:spcAft>
      <a:defRPr sz="2400" b="1" kern="1200">
        <a:solidFill>
          <a:srgbClr val="003062"/>
        </a:solidFill>
        <a:latin typeface="Arial" charset="0"/>
        <a:ea typeface="+mn-ea"/>
        <a:cs typeface="Arial" charset="0"/>
      </a:defRPr>
    </a:lvl5pPr>
    <a:lvl6pPr marL="2286000" algn="l" defTabSz="914400" rtl="0" eaLnBrk="1" latinLnBrk="0" hangingPunct="1">
      <a:defRPr sz="2400" b="1" kern="1200">
        <a:solidFill>
          <a:srgbClr val="003062"/>
        </a:solidFill>
        <a:latin typeface="Arial" charset="0"/>
        <a:ea typeface="+mn-ea"/>
        <a:cs typeface="Arial" charset="0"/>
      </a:defRPr>
    </a:lvl6pPr>
    <a:lvl7pPr marL="2743200" algn="l" defTabSz="914400" rtl="0" eaLnBrk="1" latinLnBrk="0" hangingPunct="1">
      <a:defRPr sz="2400" b="1" kern="1200">
        <a:solidFill>
          <a:srgbClr val="003062"/>
        </a:solidFill>
        <a:latin typeface="Arial" charset="0"/>
        <a:ea typeface="+mn-ea"/>
        <a:cs typeface="Arial" charset="0"/>
      </a:defRPr>
    </a:lvl7pPr>
    <a:lvl8pPr marL="3200400" algn="l" defTabSz="914400" rtl="0" eaLnBrk="1" latinLnBrk="0" hangingPunct="1">
      <a:defRPr sz="2400" b="1" kern="1200">
        <a:solidFill>
          <a:srgbClr val="003062"/>
        </a:solidFill>
        <a:latin typeface="Arial" charset="0"/>
        <a:ea typeface="+mn-ea"/>
        <a:cs typeface="Arial" charset="0"/>
      </a:defRPr>
    </a:lvl8pPr>
    <a:lvl9pPr marL="3657600" algn="l" defTabSz="914400" rtl="0" eaLnBrk="1" latinLnBrk="0" hangingPunct="1">
      <a:defRPr sz="2400" b="1" kern="1200">
        <a:solidFill>
          <a:srgbClr val="003062"/>
        </a:solidFill>
        <a:latin typeface="Arial"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cAuley, Leslie FLNR:EX" initials="LHM" lastIdx="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062"/>
    <a:srgbClr val="800000"/>
    <a:srgbClr val="CC6600"/>
    <a:srgbClr val="99FF66"/>
    <a:srgbClr val="00CCFF"/>
    <a:srgbClr val="CCECFF"/>
    <a:srgbClr val="0A297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425" autoAdjust="0"/>
    <p:restoredTop sz="84852" autoAdjust="0"/>
  </p:normalViewPr>
  <p:slideViewPr>
    <p:cSldViewPr>
      <p:cViewPr>
        <p:scale>
          <a:sx n="84" d="100"/>
          <a:sy n="84" d="100"/>
        </p:scale>
        <p:origin x="-1836" y="-240"/>
      </p:cViewPr>
      <p:guideLst>
        <p:guide orient="horz" pos="2160"/>
        <p:guide pos="2880"/>
      </p:guideLst>
    </p:cSldViewPr>
  </p:slideViewPr>
  <p:outlineViewPr>
    <p:cViewPr>
      <p:scale>
        <a:sx n="33" d="100"/>
        <a:sy n="33" d="100"/>
      </p:scale>
      <p:origin x="42" y="2460"/>
    </p:cViewPr>
  </p:outlineViewPr>
  <p:notesTextViewPr>
    <p:cViewPr>
      <p:scale>
        <a:sx n="100" d="100"/>
        <a:sy n="100" d="100"/>
      </p:scale>
      <p:origin x="0" y="0"/>
    </p:cViewPr>
  </p:notesTextViewPr>
  <p:sorterViewPr>
    <p:cViewPr>
      <p:scale>
        <a:sx n="100" d="100"/>
        <a:sy n="100" d="100"/>
      </p:scale>
      <p:origin x="0" y="192"/>
    </p:cViewPr>
  </p:sorterViewPr>
  <p:notesViewPr>
    <p:cSldViewPr>
      <p:cViewPr>
        <p:scale>
          <a:sx n="100" d="100"/>
          <a:sy n="100" d="100"/>
        </p:scale>
        <p:origin x="-2700" y="72"/>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37840" cy="464820"/>
          </a:xfrm>
          <a:prstGeom prst="rect">
            <a:avLst/>
          </a:prstGeom>
        </p:spPr>
        <p:txBody>
          <a:bodyPr vert="horz" lIns="93162" tIns="46581" rIns="93162" bIns="46581" rtlCol="0"/>
          <a:lstStyle>
            <a:lvl1pPr algn="l">
              <a:defRPr sz="1200"/>
            </a:lvl1pPr>
          </a:lstStyle>
          <a:p>
            <a:endParaRPr lang="en-CA"/>
          </a:p>
        </p:txBody>
      </p:sp>
      <p:sp>
        <p:nvSpPr>
          <p:cNvPr id="3" name="Date Placeholder 2"/>
          <p:cNvSpPr>
            <a:spLocks noGrp="1"/>
          </p:cNvSpPr>
          <p:nvPr>
            <p:ph type="dt" sz="quarter" idx="1"/>
          </p:nvPr>
        </p:nvSpPr>
        <p:spPr>
          <a:xfrm>
            <a:off x="3970939" y="2"/>
            <a:ext cx="3037840" cy="464820"/>
          </a:xfrm>
          <a:prstGeom prst="rect">
            <a:avLst/>
          </a:prstGeom>
        </p:spPr>
        <p:txBody>
          <a:bodyPr vert="horz" lIns="93162" tIns="46581" rIns="93162" bIns="46581" rtlCol="0"/>
          <a:lstStyle>
            <a:lvl1pPr algn="r">
              <a:defRPr sz="1200"/>
            </a:lvl1pPr>
          </a:lstStyle>
          <a:p>
            <a:fld id="{B3961D5A-3D92-47D6-80AE-D09AB0A42C3A}" type="datetimeFigureOut">
              <a:rPr lang="en-CA" smtClean="0"/>
              <a:t>2018-09-07</a:t>
            </a:fld>
            <a:endParaRPr lang="en-CA"/>
          </a:p>
        </p:txBody>
      </p:sp>
      <p:sp>
        <p:nvSpPr>
          <p:cNvPr id="4" name="Footer Placeholder 3"/>
          <p:cNvSpPr>
            <a:spLocks noGrp="1"/>
          </p:cNvSpPr>
          <p:nvPr>
            <p:ph type="ftr" sz="quarter" idx="2"/>
          </p:nvPr>
        </p:nvSpPr>
        <p:spPr>
          <a:xfrm>
            <a:off x="0" y="8829967"/>
            <a:ext cx="3037840" cy="464820"/>
          </a:xfrm>
          <a:prstGeom prst="rect">
            <a:avLst/>
          </a:prstGeom>
        </p:spPr>
        <p:txBody>
          <a:bodyPr vert="horz" lIns="93162" tIns="46581" rIns="93162" bIns="46581" rtlCol="0" anchor="b"/>
          <a:lstStyle>
            <a:lvl1pPr algn="l">
              <a:defRPr sz="1200"/>
            </a:lvl1pPr>
          </a:lstStyle>
          <a:p>
            <a:endParaRPr lang="en-CA"/>
          </a:p>
        </p:txBody>
      </p:sp>
      <p:sp>
        <p:nvSpPr>
          <p:cNvPr id="5" name="Slide Number Placeholder 4"/>
          <p:cNvSpPr>
            <a:spLocks noGrp="1"/>
          </p:cNvSpPr>
          <p:nvPr>
            <p:ph type="sldNum" sz="quarter" idx="3"/>
          </p:nvPr>
        </p:nvSpPr>
        <p:spPr>
          <a:xfrm>
            <a:off x="3970939" y="8829967"/>
            <a:ext cx="3037840" cy="464820"/>
          </a:xfrm>
          <a:prstGeom prst="rect">
            <a:avLst/>
          </a:prstGeom>
        </p:spPr>
        <p:txBody>
          <a:bodyPr vert="horz" lIns="93162" tIns="46581" rIns="93162" bIns="46581" rtlCol="0" anchor="b"/>
          <a:lstStyle>
            <a:lvl1pPr algn="r">
              <a:defRPr sz="1200"/>
            </a:lvl1pPr>
          </a:lstStyle>
          <a:p>
            <a:fld id="{FBE8B02D-E135-41BD-8479-ED300D7344AB}" type="slidenum">
              <a:rPr lang="en-CA" smtClean="0"/>
              <a:t>‹#›</a:t>
            </a:fld>
            <a:endParaRPr lang="en-CA"/>
          </a:p>
        </p:txBody>
      </p:sp>
    </p:spTree>
    <p:extLst>
      <p:ext uri="{BB962C8B-B14F-4D97-AF65-F5344CB8AC3E}">
        <p14:creationId xmlns:p14="http://schemas.microsoft.com/office/powerpoint/2010/main" val="39794831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37840" cy="464820"/>
          </a:xfrm>
          <a:prstGeom prst="rect">
            <a:avLst/>
          </a:prstGeom>
        </p:spPr>
        <p:txBody>
          <a:bodyPr vert="horz" lIns="93162" tIns="46581" rIns="93162" bIns="46581" rtlCol="0"/>
          <a:lstStyle>
            <a:lvl1pPr algn="l">
              <a:defRPr sz="1200"/>
            </a:lvl1pPr>
          </a:lstStyle>
          <a:p>
            <a:endParaRPr lang="en-CA"/>
          </a:p>
        </p:txBody>
      </p:sp>
      <p:sp>
        <p:nvSpPr>
          <p:cNvPr id="3" name="Date Placeholder 2"/>
          <p:cNvSpPr>
            <a:spLocks noGrp="1"/>
          </p:cNvSpPr>
          <p:nvPr>
            <p:ph type="dt" idx="1"/>
          </p:nvPr>
        </p:nvSpPr>
        <p:spPr>
          <a:xfrm>
            <a:off x="3970939" y="2"/>
            <a:ext cx="3037840" cy="464820"/>
          </a:xfrm>
          <a:prstGeom prst="rect">
            <a:avLst/>
          </a:prstGeom>
        </p:spPr>
        <p:txBody>
          <a:bodyPr vert="horz" lIns="93162" tIns="46581" rIns="93162" bIns="46581" rtlCol="0"/>
          <a:lstStyle>
            <a:lvl1pPr algn="r">
              <a:defRPr sz="1200"/>
            </a:lvl1pPr>
          </a:lstStyle>
          <a:p>
            <a:fld id="{6BCC21C8-A45D-4570-8CD7-96C8063B5F40}" type="datetimeFigureOut">
              <a:rPr lang="en-CA" smtClean="0"/>
              <a:t>2018-09-07</a:t>
            </a:fld>
            <a:endParaRPr lang="en-CA"/>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lIns="93162" tIns="46581" rIns="93162" bIns="46581" rtlCol="0" anchor="ctr"/>
          <a:lstStyle/>
          <a:p>
            <a:endParaRPr lang="en-CA"/>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3162" tIns="46581" rIns="93162" bIns="4658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829967"/>
            <a:ext cx="3037840" cy="464820"/>
          </a:xfrm>
          <a:prstGeom prst="rect">
            <a:avLst/>
          </a:prstGeom>
        </p:spPr>
        <p:txBody>
          <a:bodyPr vert="horz" lIns="93162" tIns="46581" rIns="93162" bIns="46581" rtlCol="0" anchor="b"/>
          <a:lstStyle>
            <a:lvl1pPr algn="l">
              <a:defRPr sz="1200"/>
            </a:lvl1pPr>
          </a:lstStyle>
          <a:p>
            <a:endParaRPr lang="en-CA"/>
          </a:p>
        </p:txBody>
      </p:sp>
      <p:sp>
        <p:nvSpPr>
          <p:cNvPr id="7" name="Slide Number Placeholder 6"/>
          <p:cNvSpPr>
            <a:spLocks noGrp="1"/>
          </p:cNvSpPr>
          <p:nvPr>
            <p:ph type="sldNum" sz="quarter" idx="5"/>
          </p:nvPr>
        </p:nvSpPr>
        <p:spPr>
          <a:xfrm>
            <a:off x="3970939" y="8829967"/>
            <a:ext cx="3037840" cy="464820"/>
          </a:xfrm>
          <a:prstGeom prst="rect">
            <a:avLst/>
          </a:prstGeom>
        </p:spPr>
        <p:txBody>
          <a:bodyPr vert="horz" lIns="93162" tIns="46581" rIns="93162" bIns="46581" rtlCol="0" anchor="b"/>
          <a:lstStyle>
            <a:lvl1pPr algn="r">
              <a:defRPr sz="1200"/>
            </a:lvl1pPr>
          </a:lstStyle>
          <a:p>
            <a:fld id="{A3C56DBA-0AFF-4619-A50A-21F183678C65}" type="slidenum">
              <a:rPr lang="en-CA" smtClean="0"/>
              <a:t>‹#›</a:t>
            </a:fld>
            <a:endParaRPr lang="en-CA"/>
          </a:p>
        </p:txBody>
      </p:sp>
    </p:spTree>
    <p:extLst>
      <p:ext uri="{BB962C8B-B14F-4D97-AF65-F5344CB8AC3E}">
        <p14:creationId xmlns:p14="http://schemas.microsoft.com/office/powerpoint/2010/main" val="17193939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A3C56DBA-0AFF-4619-A50A-21F183678C65}" type="slidenum">
              <a:rPr lang="en-CA" smtClean="0"/>
              <a:t>1</a:t>
            </a:fld>
            <a:endParaRPr lang="en-CA"/>
          </a:p>
        </p:txBody>
      </p:sp>
    </p:spTree>
    <p:extLst>
      <p:ext uri="{BB962C8B-B14F-4D97-AF65-F5344CB8AC3E}">
        <p14:creationId xmlns:p14="http://schemas.microsoft.com/office/powerpoint/2010/main" val="36205215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a:t>
            </a:r>
          </a:p>
          <a:p>
            <a:endParaRPr lang="en-US" dirty="0"/>
          </a:p>
          <a:p>
            <a:r>
              <a:rPr lang="en-US" dirty="0"/>
              <a:t>But before we explain the activities, rules and planning requirements, let us explain why these are so important</a:t>
            </a:r>
          </a:p>
        </p:txBody>
      </p:sp>
      <p:sp>
        <p:nvSpPr>
          <p:cNvPr id="4" name="Slide Number Placeholder 3"/>
          <p:cNvSpPr>
            <a:spLocks noGrp="1"/>
          </p:cNvSpPr>
          <p:nvPr>
            <p:ph type="sldNum" sz="quarter" idx="10"/>
          </p:nvPr>
        </p:nvSpPr>
        <p:spPr/>
        <p:txBody>
          <a:bodyPr/>
          <a:lstStyle/>
          <a:p>
            <a:fld id="{038270D3-DEE5-4B7B-A951-0112C58D28CB}" type="slidenum">
              <a:rPr lang="en-US" smtClean="0"/>
              <a:t>2</a:t>
            </a:fld>
            <a:endParaRPr lang="en-US"/>
          </a:p>
        </p:txBody>
      </p:sp>
    </p:spTree>
    <p:extLst>
      <p:ext uri="{BB962C8B-B14F-4D97-AF65-F5344CB8AC3E}">
        <p14:creationId xmlns:p14="http://schemas.microsoft.com/office/powerpoint/2010/main" val="24625204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does forest genetics management, seed regulations and planning matter?</a:t>
            </a:r>
          </a:p>
          <a:p>
            <a:endParaRPr lang="en-US" dirty="0"/>
          </a:p>
          <a:p>
            <a:pPr marL="232918" indent="-232918" defTabSz="931676">
              <a:buFontTx/>
              <a:buAutoNum type="arabicPeriod"/>
              <a:defRPr/>
            </a:pPr>
            <a:r>
              <a:rPr lang="en-US" dirty="0"/>
              <a:t>Genetic diversity is the foundation of biodiversity and ecosystem resilience.  Without genetic diversity, a species or population may not be able to survive, reproduce or adapt to changing </a:t>
            </a:r>
            <a:r>
              <a:rPr lang="en-US" dirty="0" err="1"/>
              <a:t>biogeoclimatic</a:t>
            </a:r>
            <a:r>
              <a:rPr lang="en-US" dirty="0"/>
              <a:t> conditions </a:t>
            </a:r>
          </a:p>
          <a:p>
            <a:pPr marL="232918" indent="-232918" defTabSz="931676">
              <a:buFontTx/>
              <a:buAutoNum type="arabicPeriod"/>
              <a:defRPr/>
            </a:pPr>
            <a:r>
              <a:rPr lang="en-US" dirty="0"/>
              <a:t>Tree species – because they are long-lived species and must endure extreme weather conditions – have high levels of genetic diversity.  Not all trees or populations across a species range are the same. Seed from Douglas-fir collected on the south coast won’t grow well in the interior, and vice versa. </a:t>
            </a:r>
          </a:p>
          <a:p>
            <a:pPr marL="232918" indent="-232918" defTabSz="931676">
              <a:buFontTx/>
              <a:buAutoNum type="arabicPeriod"/>
              <a:defRPr/>
            </a:pPr>
            <a:r>
              <a:rPr lang="en-US" dirty="0"/>
              <a:t>The health and productivity of our future forests therefore depends on using the best adapted seed for reforestation.</a:t>
            </a:r>
          </a:p>
          <a:p>
            <a:pPr marL="232918" indent="-232918" defTabSz="931676">
              <a:buFontTx/>
              <a:buAutoNum type="arabicPeriod"/>
              <a:defRPr/>
            </a:pPr>
            <a:r>
              <a:rPr lang="en-US" dirty="0"/>
              <a:t>A lot of seed is also required to grow and plant over 260M seedlings annually.  It is therefore important to have structures, policies and systems in place to ensure the best seed is used, and to track seed from its point of collection to its planting site.  </a:t>
            </a:r>
          </a:p>
          <a:p>
            <a:pPr defTabSz="931676">
              <a:defRPr/>
            </a:pPr>
            <a:r>
              <a:rPr lang="en-US" dirty="0"/>
              <a:t>  </a:t>
            </a:r>
          </a:p>
        </p:txBody>
      </p:sp>
      <p:sp>
        <p:nvSpPr>
          <p:cNvPr id="4" name="Slide Number Placeholder 3"/>
          <p:cNvSpPr>
            <a:spLocks noGrp="1"/>
          </p:cNvSpPr>
          <p:nvPr>
            <p:ph type="sldNum" sz="quarter" idx="10"/>
          </p:nvPr>
        </p:nvSpPr>
        <p:spPr/>
        <p:txBody>
          <a:bodyPr/>
          <a:lstStyle/>
          <a:p>
            <a:fld id="{038270D3-DEE5-4B7B-A951-0112C58D28CB}" type="slidenum">
              <a:rPr lang="en-US" smtClean="0"/>
              <a:t>3</a:t>
            </a:fld>
            <a:endParaRPr lang="en-US"/>
          </a:p>
        </p:txBody>
      </p:sp>
    </p:spTree>
    <p:extLst>
      <p:ext uri="{BB962C8B-B14F-4D97-AF65-F5344CB8AC3E}">
        <p14:creationId xmlns:p14="http://schemas.microsoft.com/office/powerpoint/2010/main" val="17425187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bar chart with the # of seedling requested by genetic source and year from 2007 to 2017.  The total seedlings requested in 2017 was over 268M.  Of this 79M or 67% Class A or Orchard Seed.   17M seedlings from Class B+ seed, superiors provenances all Pli – light green. The balance 72M or 27% of the seed used was collected from natural stands.   </a:t>
            </a:r>
          </a:p>
          <a:p>
            <a:endParaRPr lang="en-US" dirty="0"/>
          </a:p>
          <a:p>
            <a:r>
              <a:rPr lang="en-US" dirty="0"/>
              <a:t>There will never be enough orchard seed to reforest all of BC, so wild stand collections will remain a vital component of BC reforestation efforts. </a:t>
            </a:r>
          </a:p>
          <a:p>
            <a:r>
              <a:rPr lang="en-US" dirty="0"/>
              <a:t> </a:t>
            </a:r>
          </a:p>
        </p:txBody>
      </p:sp>
      <p:sp>
        <p:nvSpPr>
          <p:cNvPr id="4" name="Slide Number Placeholder 3"/>
          <p:cNvSpPr>
            <a:spLocks noGrp="1"/>
          </p:cNvSpPr>
          <p:nvPr>
            <p:ph type="sldNum" sz="quarter" idx="10"/>
          </p:nvPr>
        </p:nvSpPr>
        <p:spPr/>
        <p:txBody>
          <a:bodyPr/>
          <a:lstStyle/>
          <a:p>
            <a:fld id="{038270D3-DEE5-4B7B-A951-0112C58D28CB}" type="slidenum">
              <a:rPr lang="en-US" smtClean="0"/>
              <a:t>4</a:t>
            </a:fld>
            <a:endParaRPr lang="en-US"/>
          </a:p>
        </p:txBody>
      </p:sp>
    </p:spTree>
    <p:extLst>
      <p:ext uri="{BB962C8B-B14F-4D97-AF65-F5344CB8AC3E}">
        <p14:creationId xmlns:p14="http://schemas.microsoft.com/office/powerpoint/2010/main" val="28649409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038270D3-DEE5-4B7B-A951-0112C58D28CB}" type="slidenum">
              <a:rPr lang="en-US" smtClean="0"/>
              <a:t>5</a:t>
            </a:fld>
            <a:endParaRPr lang="en-US"/>
          </a:p>
        </p:txBody>
      </p:sp>
    </p:spTree>
    <p:extLst>
      <p:ext uri="{BB962C8B-B14F-4D97-AF65-F5344CB8AC3E}">
        <p14:creationId xmlns:p14="http://schemas.microsoft.com/office/powerpoint/2010/main" val="20990835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1026"/>
          <p:cNvSpPr>
            <a:spLocks noGrp="1" noRot="1" noChangeAspect="1" noChangeArrowheads="1" noTextEdit="1"/>
          </p:cNvSpPr>
          <p:nvPr>
            <p:ph type="sldImg"/>
          </p:nvPr>
        </p:nvSpPr>
        <p:spPr>
          <a:ln/>
        </p:spPr>
      </p:sp>
      <p:sp>
        <p:nvSpPr>
          <p:cNvPr id="119811" name="Rectangle 1027"/>
          <p:cNvSpPr>
            <a:spLocks noGrp="1" noChangeArrowheads="1"/>
          </p:cNvSpPr>
          <p:nvPr>
            <p:ph type="body" idx="1"/>
          </p:nvPr>
        </p:nvSpPr>
        <p:spPr>
          <a:noFill/>
          <a:ln w="9525"/>
        </p:spPr>
        <p:txBody>
          <a:bodyPr/>
          <a:lstStyle/>
          <a:p>
            <a:r>
              <a:rPr lang="en-CA" dirty="0"/>
              <a:t>Forest Genetics Resource management consists of several activities whose objectives are to enhance the value, resilience and conservation of our future forests.</a:t>
            </a:r>
          </a:p>
          <a:p>
            <a:endParaRPr lang="en-CA" dirty="0"/>
          </a:p>
          <a:p>
            <a:r>
              <a:rPr lang="en-CA" dirty="0"/>
              <a:t>Activities undertaken to enhance Value including selecting and breeding trees for fast growth, wood quality and pest resistance.  Trees selected for these desirable traits, are established in seed orchards to produce high quality seed for reforestation.</a:t>
            </a:r>
          </a:p>
          <a:p>
            <a:endParaRPr lang="en-CA" dirty="0"/>
          </a:p>
          <a:p>
            <a:r>
              <a:rPr lang="en-CA" dirty="0"/>
              <a:t>Activities under Resilience include research to understand the geographic patterns of genetic diversity within a trees species.  Data from extensive provenance-based field tests are used to establish seed transfer standards – which limit how far seed/seedlings can be moved from its point of collection to a planting site.  This research is also used to develop adaptive responses to climate change, which will be covered in greater detail later.        </a:t>
            </a:r>
          </a:p>
          <a:p>
            <a:endParaRPr lang="en-CA" dirty="0"/>
          </a:p>
          <a:p>
            <a:r>
              <a:rPr lang="en-CA" dirty="0"/>
              <a:t>Conservation activities include measuring, monitoring and cataloguing of the genetic diversity of BC’s indigenous tree species.  Representative populations conserved in in situ reserves such as protected area, and seed collections (ex situ).  </a:t>
            </a:r>
          </a:p>
          <a:p>
            <a:endParaRPr lang="en-CA" dirty="0"/>
          </a:p>
          <a:p>
            <a:r>
              <a:rPr lang="en-CA" dirty="0"/>
              <a:t>Many agencies and people are involved in </a:t>
            </a:r>
            <a:r>
              <a:rPr lang="en-CA" dirty="0" smtClean="0"/>
              <a:t>these activities</a:t>
            </a:r>
            <a:r>
              <a:rPr lang="en-CA" dirty="0"/>
              <a:t>, most of which are coordinated under the auspices of the Forest Genetics Council of </a:t>
            </a:r>
            <a:r>
              <a:rPr lang="en-CA" dirty="0" smtClean="0"/>
              <a:t>BC</a:t>
            </a:r>
            <a:endParaRPr lang="en-CA" dirty="0"/>
          </a:p>
        </p:txBody>
      </p:sp>
    </p:spTree>
    <p:extLst>
      <p:ext uri="{BB962C8B-B14F-4D97-AF65-F5344CB8AC3E}">
        <p14:creationId xmlns:p14="http://schemas.microsoft.com/office/powerpoint/2010/main" val="11845837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FGC is an advisory stakeholder body appointed by the CF with representation from govt, industry and academia. </a:t>
            </a:r>
          </a:p>
          <a:p>
            <a:endParaRPr lang="en-US" dirty="0"/>
          </a:p>
          <a:p>
            <a:r>
              <a:rPr lang="en-US" dirty="0"/>
              <a:t>FGC’s mandate is to develop strategies, goals and business plans, species plans – which will be highlighted later - and provide advise to the Ministry.  It is supported by several TACs. </a:t>
            </a:r>
          </a:p>
          <a:p>
            <a:endParaRPr lang="en-US" dirty="0"/>
          </a:p>
          <a:p>
            <a:endParaRPr lang="en-US" dirty="0"/>
          </a:p>
        </p:txBody>
      </p:sp>
      <p:sp>
        <p:nvSpPr>
          <p:cNvPr id="4" name="Slide Number Placeholder 3"/>
          <p:cNvSpPr>
            <a:spLocks noGrp="1"/>
          </p:cNvSpPr>
          <p:nvPr>
            <p:ph type="sldNum" sz="quarter" idx="10"/>
          </p:nvPr>
        </p:nvSpPr>
        <p:spPr/>
        <p:txBody>
          <a:bodyPr/>
          <a:lstStyle/>
          <a:p>
            <a:fld id="{038270D3-DEE5-4B7B-A951-0112C58D28CB}" type="slidenum">
              <a:rPr lang="en-US" smtClean="0"/>
              <a:t>7</a:t>
            </a:fld>
            <a:endParaRPr lang="en-US"/>
          </a:p>
        </p:txBody>
      </p:sp>
    </p:spTree>
    <p:extLst>
      <p:ext uri="{BB962C8B-B14F-4D97-AF65-F5344CB8AC3E}">
        <p14:creationId xmlns:p14="http://schemas.microsoft.com/office/powerpoint/2010/main" val="15686495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a:t>Here is a snap shot of the diversity of organizations involved in FGC and its TACs.</a:t>
            </a:r>
          </a:p>
          <a:p>
            <a:endParaRPr lang="en-CA" dirty="0"/>
          </a:p>
          <a:p>
            <a:r>
              <a:rPr lang="en-CA" dirty="0"/>
              <a:t>These partners have different roles and responsibilities in managing BC forest genetics resources</a:t>
            </a:r>
          </a:p>
          <a:p>
            <a:endParaRPr lang="en-CA" dirty="0"/>
          </a:p>
        </p:txBody>
      </p:sp>
      <p:sp>
        <p:nvSpPr>
          <p:cNvPr id="4" name="Slide Number Placeholder 3"/>
          <p:cNvSpPr>
            <a:spLocks noGrp="1"/>
          </p:cNvSpPr>
          <p:nvPr>
            <p:ph type="sldNum" sz="quarter" idx="10"/>
          </p:nvPr>
        </p:nvSpPr>
        <p:spPr/>
        <p:txBody>
          <a:bodyPr/>
          <a:lstStyle/>
          <a:p>
            <a:fld id="{33EEC7BD-1370-4CF9-8882-90CFE27B46AF}" type="slidenum">
              <a:rPr lang="en-CA" smtClean="0"/>
              <a:pPr/>
              <a:t>8</a:t>
            </a:fld>
            <a:endParaRPr lang="en-CA"/>
          </a:p>
        </p:txBody>
      </p:sp>
    </p:spTree>
    <p:extLst>
      <p:ext uri="{BB962C8B-B14F-4D97-AF65-F5344CB8AC3E}">
        <p14:creationId xmlns:p14="http://schemas.microsoft.com/office/powerpoint/2010/main" val="18648206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majority of the forest genetics related activities and services are led or provided by Forest Improvement and Research Management Branch.   These </a:t>
            </a:r>
            <a:r>
              <a:rPr lang="en-US" dirty="0" err="1"/>
              <a:t>activites</a:t>
            </a:r>
            <a:r>
              <a:rPr lang="en-US" dirty="0"/>
              <a:t> include Genetics Research, tree breeding (e.g. Greg, Nick, Michael, JR…), seed orchards (Stephen, 5 sites  – </a:t>
            </a:r>
            <a:r>
              <a:rPr lang="en-US" dirty="0" err="1"/>
              <a:t>Saanich</a:t>
            </a:r>
            <a:r>
              <a:rPr lang="en-US" dirty="0"/>
              <a:t>, Vernon (2), Salmon Arm and PG), policy and planning (Margot, Susan &amp; Leslie), Tree Seed Centre (Dave et al) and Info Systems such as SPAR</a:t>
            </a:r>
          </a:p>
          <a:p>
            <a:r>
              <a:rPr lang="en-US" dirty="0"/>
              <a:t>Regions/district are responsible for issuing authorizations, undertaking silviculture – FFT – and C&amp;E</a:t>
            </a:r>
          </a:p>
          <a:p>
            <a:r>
              <a:rPr lang="en-US" dirty="0"/>
              <a:t>….</a:t>
            </a:r>
          </a:p>
        </p:txBody>
      </p:sp>
      <p:sp>
        <p:nvSpPr>
          <p:cNvPr id="4" name="Slide Number Placeholder 3"/>
          <p:cNvSpPr>
            <a:spLocks noGrp="1"/>
          </p:cNvSpPr>
          <p:nvPr>
            <p:ph type="sldNum" sz="quarter" idx="10"/>
          </p:nvPr>
        </p:nvSpPr>
        <p:spPr/>
        <p:txBody>
          <a:bodyPr/>
          <a:lstStyle/>
          <a:p>
            <a:fld id="{038270D3-DEE5-4B7B-A951-0112C58D28CB}" type="slidenum">
              <a:rPr lang="en-US" smtClean="0"/>
              <a:t>9</a:t>
            </a:fld>
            <a:endParaRPr lang="en-US"/>
          </a:p>
        </p:txBody>
      </p:sp>
    </p:spTree>
    <p:extLst>
      <p:ext uri="{BB962C8B-B14F-4D97-AF65-F5344CB8AC3E}">
        <p14:creationId xmlns:p14="http://schemas.microsoft.com/office/powerpoint/2010/main" val="35427258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development of tree seed regs and standards is led by FIRM’s policy group. The majority of these rules are science-based</a:t>
            </a:r>
          </a:p>
          <a:p>
            <a:endParaRPr lang="en-US" dirty="0"/>
          </a:p>
          <a:p>
            <a:r>
              <a:rPr lang="en-US" dirty="0"/>
              <a:t>Tree seed collection and use rules are described in the following legislation, regulations and policies: </a:t>
            </a:r>
          </a:p>
          <a:p>
            <a:pPr marL="232918" indent="-232918">
              <a:buFont typeface="+mj-lt"/>
              <a:buAutoNum type="arabicPeriod"/>
            </a:pPr>
            <a:r>
              <a:rPr lang="en-US" dirty="0"/>
              <a:t>FRPA</a:t>
            </a:r>
          </a:p>
          <a:p>
            <a:pPr marL="232918" indent="-232918">
              <a:buFont typeface="+mj-lt"/>
              <a:buAutoNum type="arabicPeriod"/>
            </a:pPr>
            <a:r>
              <a:rPr lang="en-US" dirty="0"/>
              <a:t>FPPR and WLPPR, </a:t>
            </a:r>
          </a:p>
          <a:p>
            <a:pPr marL="232918" indent="-232918">
              <a:buFont typeface="+mj-lt"/>
              <a:buAutoNum type="arabicPeriod"/>
            </a:pPr>
            <a:r>
              <a:rPr lang="en-US" dirty="0"/>
              <a:t>CF Standards for Seed Use.</a:t>
            </a:r>
          </a:p>
        </p:txBody>
      </p:sp>
      <p:sp>
        <p:nvSpPr>
          <p:cNvPr id="4" name="Slide Number Placeholder 3"/>
          <p:cNvSpPr>
            <a:spLocks noGrp="1"/>
          </p:cNvSpPr>
          <p:nvPr>
            <p:ph type="sldNum" sz="quarter" idx="10"/>
          </p:nvPr>
        </p:nvSpPr>
        <p:spPr/>
        <p:txBody>
          <a:bodyPr/>
          <a:lstStyle/>
          <a:p>
            <a:fld id="{038270D3-DEE5-4B7B-A951-0112C58D28CB}" type="slidenum">
              <a:rPr lang="en-US" smtClean="0"/>
              <a:t>10</a:t>
            </a:fld>
            <a:endParaRPr lang="en-US"/>
          </a:p>
        </p:txBody>
      </p:sp>
    </p:spTree>
    <p:extLst>
      <p:ext uri="{BB962C8B-B14F-4D97-AF65-F5344CB8AC3E}">
        <p14:creationId xmlns:p14="http://schemas.microsoft.com/office/powerpoint/2010/main" val="20938715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FPRA includes several references to tree seed.</a:t>
            </a:r>
          </a:p>
          <a:p>
            <a:endParaRPr lang="en-US" dirty="0"/>
          </a:p>
          <a:p>
            <a:r>
              <a:rPr lang="en-US" dirty="0"/>
              <a:t>The first and most important is s 31, which obligates persons planting trees to establish a free growing stand to use tree seed in accordance with the prescribed requirements.  We will explain these requirements shortly</a:t>
            </a:r>
          </a:p>
          <a:p>
            <a:endParaRPr lang="en-US" dirty="0"/>
          </a:p>
          <a:p>
            <a:r>
              <a:rPr lang="en-US" dirty="0"/>
              <a:t>Another important and relevant section in FPRA, is s. 52.    </a:t>
            </a:r>
          </a:p>
        </p:txBody>
      </p:sp>
      <p:sp>
        <p:nvSpPr>
          <p:cNvPr id="4" name="Slide Number Placeholder 3"/>
          <p:cNvSpPr>
            <a:spLocks noGrp="1"/>
          </p:cNvSpPr>
          <p:nvPr>
            <p:ph type="sldNum" sz="quarter" idx="10"/>
          </p:nvPr>
        </p:nvSpPr>
        <p:spPr/>
        <p:txBody>
          <a:bodyPr/>
          <a:lstStyle/>
          <a:p>
            <a:fld id="{038270D3-DEE5-4B7B-A951-0112C58D28CB}" type="slidenum">
              <a:rPr lang="en-US" smtClean="0"/>
              <a:t>11</a:t>
            </a:fld>
            <a:endParaRPr lang="en-US"/>
          </a:p>
        </p:txBody>
      </p:sp>
    </p:spTree>
    <p:extLst>
      <p:ext uri="{BB962C8B-B14F-4D97-AF65-F5344CB8AC3E}">
        <p14:creationId xmlns:p14="http://schemas.microsoft.com/office/powerpoint/2010/main" val="15519752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FPRA includes several references to tree seed.</a:t>
            </a:r>
          </a:p>
          <a:p>
            <a:endParaRPr lang="en-US" dirty="0"/>
          </a:p>
          <a:p>
            <a:r>
              <a:rPr lang="en-US" dirty="0"/>
              <a:t>The first and most important is s 31, which obligates persons planting trees to establish a free growing stand to use tree seed in accordance with the prescribed requirements.  We will explain these requirements shortly</a:t>
            </a:r>
          </a:p>
          <a:p>
            <a:endParaRPr lang="en-US" dirty="0"/>
          </a:p>
          <a:p>
            <a:r>
              <a:rPr lang="en-US" dirty="0"/>
              <a:t>Another important and relevant section in FPRA, is s. 52.    </a:t>
            </a:r>
          </a:p>
        </p:txBody>
      </p:sp>
      <p:sp>
        <p:nvSpPr>
          <p:cNvPr id="4" name="Slide Number Placeholder 3"/>
          <p:cNvSpPr>
            <a:spLocks noGrp="1"/>
          </p:cNvSpPr>
          <p:nvPr>
            <p:ph type="sldNum" sz="quarter" idx="10"/>
          </p:nvPr>
        </p:nvSpPr>
        <p:spPr/>
        <p:txBody>
          <a:bodyPr/>
          <a:lstStyle/>
          <a:p>
            <a:fld id="{038270D3-DEE5-4B7B-A951-0112C58D28CB}" type="slidenum">
              <a:rPr lang="en-US" smtClean="0"/>
              <a:t>12</a:t>
            </a:fld>
            <a:endParaRPr lang="en-US"/>
          </a:p>
        </p:txBody>
      </p:sp>
    </p:spTree>
    <p:extLst>
      <p:ext uri="{BB962C8B-B14F-4D97-AF65-F5344CB8AC3E}">
        <p14:creationId xmlns:p14="http://schemas.microsoft.com/office/powerpoint/2010/main" val="15519752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FPPR and its equivalent, the WLPPR, provide the authority for the CF to establish standards governing the collection, registration, storage, selection and use of tree seed.</a:t>
            </a:r>
          </a:p>
          <a:p>
            <a:endParaRPr lang="en-US" dirty="0"/>
          </a:p>
          <a:p>
            <a:r>
              <a:rPr lang="en-US" dirty="0"/>
              <a:t>Persons with reforestation obligations – licensees, and BC Timber sales managers - are obligated follow these standards, unless an alternative consistent with the intent of the standards is submitted and approved by the CF or her delegate.</a:t>
            </a:r>
          </a:p>
          <a:p>
            <a:endParaRPr lang="en-US" dirty="0"/>
          </a:p>
          <a:p>
            <a:r>
              <a:rPr lang="en-US" dirty="0"/>
              <a:t>The regulation also requires persons to keep track of the </a:t>
            </a:r>
            <a:r>
              <a:rPr lang="en-US" dirty="0" err="1"/>
              <a:t>seedlots</a:t>
            </a:r>
            <a:r>
              <a:rPr lang="en-US" dirty="0"/>
              <a:t> used and the locations planted, and report these to the ministry through RESULTS.</a:t>
            </a:r>
          </a:p>
          <a:p>
            <a:endParaRPr lang="en-US" dirty="0"/>
          </a:p>
          <a:p>
            <a:r>
              <a:rPr lang="en-US" dirty="0"/>
              <a:t>The Woodlot </a:t>
            </a:r>
            <a:r>
              <a:rPr lang="en-US" dirty="0" err="1"/>
              <a:t>Licence</a:t>
            </a:r>
            <a:r>
              <a:rPr lang="en-US" dirty="0"/>
              <a:t> Planning and Practices Regulation has parallel requirements</a:t>
            </a:r>
          </a:p>
        </p:txBody>
      </p:sp>
      <p:sp>
        <p:nvSpPr>
          <p:cNvPr id="4" name="Slide Number Placeholder 3"/>
          <p:cNvSpPr>
            <a:spLocks noGrp="1"/>
          </p:cNvSpPr>
          <p:nvPr>
            <p:ph type="sldNum" sz="quarter" idx="10"/>
          </p:nvPr>
        </p:nvSpPr>
        <p:spPr/>
        <p:txBody>
          <a:bodyPr/>
          <a:lstStyle/>
          <a:p>
            <a:fld id="{038270D3-DEE5-4B7B-A951-0112C58D28CB}" type="slidenum">
              <a:rPr lang="en-US" smtClean="0"/>
              <a:t>13</a:t>
            </a:fld>
            <a:endParaRPr lang="en-US"/>
          </a:p>
        </p:txBody>
      </p:sp>
    </p:spTree>
    <p:extLst>
      <p:ext uri="{BB962C8B-B14F-4D97-AF65-F5344CB8AC3E}">
        <p14:creationId xmlns:p14="http://schemas.microsoft.com/office/powerpoint/2010/main" val="21911152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8270D3-DEE5-4B7B-A951-0112C58D28CB}" type="slidenum">
              <a:rPr lang="en-US" smtClean="0"/>
              <a:t>14</a:t>
            </a:fld>
            <a:endParaRPr lang="en-US"/>
          </a:p>
        </p:txBody>
      </p:sp>
    </p:spTree>
    <p:extLst>
      <p:ext uri="{BB962C8B-B14F-4D97-AF65-F5344CB8AC3E}">
        <p14:creationId xmlns:p14="http://schemas.microsoft.com/office/powerpoint/2010/main" val="17591332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038270D3-DEE5-4B7B-A951-0112C58D28CB}" type="slidenum">
              <a:rPr lang="en-US" smtClean="0"/>
              <a:t>15</a:t>
            </a:fld>
            <a:endParaRPr lang="en-US"/>
          </a:p>
        </p:txBody>
      </p:sp>
    </p:spTree>
    <p:extLst>
      <p:ext uri="{BB962C8B-B14F-4D97-AF65-F5344CB8AC3E}">
        <p14:creationId xmlns:p14="http://schemas.microsoft.com/office/powerpoint/2010/main" val="30331746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Exceptions</a:t>
            </a:r>
            <a:r>
              <a:rPr lang="en-CA" baseline="0" dirty="0" smtClean="0"/>
              <a:t> for private land, extra testing, </a:t>
            </a:r>
            <a:r>
              <a:rPr lang="en-CA" baseline="0" dirty="0" err="1" smtClean="0"/>
              <a:t>stratificaiton</a:t>
            </a:r>
            <a:endParaRPr lang="en-CA" dirty="0"/>
          </a:p>
        </p:txBody>
      </p:sp>
      <p:sp>
        <p:nvSpPr>
          <p:cNvPr id="4" name="Slide Number Placeholder 3"/>
          <p:cNvSpPr>
            <a:spLocks noGrp="1"/>
          </p:cNvSpPr>
          <p:nvPr>
            <p:ph type="sldNum" sz="quarter" idx="10"/>
          </p:nvPr>
        </p:nvSpPr>
        <p:spPr/>
        <p:txBody>
          <a:bodyPr/>
          <a:lstStyle/>
          <a:p>
            <a:fld id="{038270D3-DEE5-4B7B-A951-0112C58D28CB}" type="slidenum">
              <a:rPr lang="en-US" smtClean="0"/>
              <a:t>16</a:t>
            </a:fld>
            <a:endParaRPr lang="en-US"/>
          </a:p>
        </p:txBody>
      </p:sp>
    </p:spTree>
    <p:extLst>
      <p:ext uri="{BB962C8B-B14F-4D97-AF65-F5344CB8AC3E}">
        <p14:creationId xmlns:p14="http://schemas.microsoft.com/office/powerpoint/2010/main" val="35483372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038270D3-DEE5-4B7B-A951-0112C58D28CB}" type="slidenum">
              <a:rPr lang="en-US" smtClean="0"/>
              <a:t>17</a:t>
            </a:fld>
            <a:endParaRPr lang="en-US"/>
          </a:p>
        </p:txBody>
      </p:sp>
    </p:spTree>
    <p:extLst>
      <p:ext uri="{BB962C8B-B14F-4D97-AF65-F5344CB8AC3E}">
        <p14:creationId xmlns:p14="http://schemas.microsoft.com/office/powerpoint/2010/main" val="25452009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676">
              <a:defRPr/>
            </a:pPr>
            <a:endParaRPr lang="en-US" dirty="0"/>
          </a:p>
          <a:p>
            <a:pPr defTabSz="931676">
              <a:defRPr/>
            </a:pPr>
            <a:endParaRPr lang="en-US" dirty="0"/>
          </a:p>
          <a:p>
            <a:pPr defTabSz="931676">
              <a:defRPr/>
            </a:pPr>
            <a:r>
              <a:rPr lang="en-US" dirty="0"/>
              <a:t>Furthermore, 95% of seedlings planted by a licensee (one </a:t>
            </a:r>
            <a:r>
              <a:rPr lang="en-US" dirty="0" err="1"/>
              <a:t>licence</a:t>
            </a:r>
            <a:r>
              <a:rPr lang="en-US" dirty="0"/>
              <a:t>) or BCTS timber sales manager (mgmt. unit) must comply with the transfer standards</a:t>
            </a:r>
          </a:p>
          <a:p>
            <a:endParaRPr lang="en-US" dirty="0"/>
          </a:p>
        </p:txBody>
      </p:sp>
      <p:sp>
        <p:nvSpPr>
          <p:cNvPr id="4" name="Slide Number Placeholder 3"/>
          <p:cNvSpPr>
            <a:spLocks noGrp="1"/>
          </p:cNvSpPr>
          <p:nvPr>
            <p:ph type="sldNum" sz="quarter" idx="10"/>
          </p:nvPr>
        </p:nvSpPr>
        <p:spPr/>
        <p:txBody>
          <a:bodyPr/>
          <a:lstStyle/>
          <a:p>
            <a:fld id="{038270D3-DEE5-4B7B-A951-0112C58D28CB}" type="slidenum">
              <a:rPr lang="en-US" smtClean="0"/>
              <a:t>18</a:t>
            </a:fld>
            <a:endParaRPr lang="en-US"/>
          </a:p>
        </p:txBody>
      </p:sp>
    </p:spTree>
    <p:extLst>
      <p:ext uri="{BB962C8B-B14F-4D97-AF65-F5344CB8AC3E}">
        <p14:creationId xmlns:p14="http://schemas.microsoft.com/office/powerpoint/2010/main" val="13915738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676">
              <a:defRPr/>
            </a:pPr>
            <a:endParaRPr lang="en-US" dirty="0"/>
          </a:p>
          <a:p>
            <a:pPr defTabSz="931676">
              <a:defRPr/>
            </a:pPr>
            <a:endParaRPr lang="en-US" dirty="0"/>
          </a:p>
          <a:p>
            <a:pPr defTabSz="931676">
              <a:defRPr/>
            </a:pPr>
            <a:r>
              <a:rPr lang="en-US" dirty="0"/>
              <a:t>Furthermore, 95% of seedlings planted by a licensee (one </a:t>
            </a:r>
            <a:r>
              <a:rPr lang="en-US" dirty="0" err="1"/>
              <a:t>licence</a:t>
            </a:r>
            <a:r>
              <a:rPr lang="en-US" dirty="0"/>
              <a:t>) or BCTS timber sales manager (mgmt. unit) must comply with the transfer standards</a:t>
            </a:r>
          </a:p>
          <a:p>
            <a:endParaRPr lang="en-US" dirty="0"/>
          </a:p>
        </p:txBody>
      </p:sp>
      <p:sp>
        <p:nvSpPr>
          <p:cNvPr id="4" name="Slide Number Placeholder 3"/>
          <p:cNvSpPr>
            <a:spLocks noGrp="1"/>
          </p:cNvSpPr>
          <p:nvPr>
            <p:ph type="sldNum" sz="quarter" idx="10"/>
          </p:nvPr>
        </p:nvSpPr>
        <p:spPr/>
        <p:txBody>
          <a:bodyPr/>
          <a:lstStyle/>
          <a:p>
            <a:fld id="{038270D3-DEE5-4B7B-A951-0112C58D28CB}" type="slidenum">
              <a:rPr lang="en-US" smtClean="0"/>
              <a:t>19</a:t>
            </a:fld>
            <a:endParaRPr lang="en-US"/>
          </a:p>
        </p:txBody>
      </p:sp>
    </p:spTree>
    <p:extLst>
      <p:ext uri="{BB962C8B-B14F-4D97-AF65-F5344CB8AC3E}">
        <p14:creationId xmlns:p14="http://schemas.microsoft.com/office/powerpoint/2010/main" val="13915738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step in planning is to determined the # or seedlings, and subsequently the amount of seed required to grow those seedlings for a species for a period of time (1-5 </a:t>
            </a:r>
            <a:r>
              <a:rPr lang="en-US" dirty="0" err="1"/>
              <a:t>yrs</a:t>
            </a:r>
            <a:r>
              <a:rPr lang="en-US" dirty="0"/>
              <a:t>).  Don will cover how to calc in the pm</a:t>
            </a:r>
          </a:p>
          <a:p>
            <a:endParaRPr lang="en-US" dirty="0"/>
          </a:p>
          <a:p>
            <a:r>
              <a:rPr lang="en-US" dirty="0"/>
              <a:t>The next step is to match your operating areas with seed planning zones and transfer standards, We have some examples of zonal maps in the next couple of slides.  You can use SPAR/</a:t>
            </a:r>
            <a:r>
              <a:rPr lang="en-US" dirty="0" err="1"/>
              <a:t>SeedMap</a:t>
            </a:r>
            <a:r>
              <a:rPr lang="en-US" dirty="0"/>
              <a:t> (pictured) to do this – Susan will show you how. She will also show you how to identify suitable </a:t>
            </a:r>
            <a:r>
              <a:rPr lang="en-US" dirty="0" err="1"/>
              <a:t>seedlots</a:t>
            </a:r>
            <a:r>
              <a:rPr lang="en-US" dirty="0"/>
              <a:t> in SPAR.  </a:t>
            </a:r>
          </a:p>
          <a:p>
            <a:endParaRPr lang="en-US" dirty="0"/>
          </a:p>
          <a:p>
            <a:r>
              <a:rPr lang="en-US" dirty="0"/>
              <a:t>Even if there is no suitable seed for a major commercial species, best to check FGC’s species plans to see if there are orchards producing seed for the area.   If so, contact.  Only if there is gaps of seed identified should you proceed with planning and investing in cone collection.</a:t>
            </a:r>
          </a:p>
        </p:txBody>
      </p:sp>
      <p:sp>
        <p:nvSpPr>
          <p:cNvPr id="4" name="Slide Number Placeholder 3"/>
          <p:cNvSpPr>
            <a:spLocks noGrp="1"/>
          </p:cNvSpPr>
          <p:nvPr>
            <p:ph type="sldNum" sz="quarter" idx="10"/>
          </p:nvPr>
        </p:nvSpPr>
        <p:spPr/>
        <p:txBody>
          <a:bodyPr/>
          <a:lstStyle/>
          <a:p>
            <a:fld id="{038270D3-DEE5-4B7B-A951-0112C58D28CB}" type="slidenum">
              <a:rPr lang="en-US" smtClean="0"/>
              <a:t>20</a:t>
            </a:fld>
            <a:endParaRPr lang="en-US"/>
          </a:p>
        </p:txBody>
      </p:sp>
    </p:spTree>
    <p:extLst>
      <p:ext uri="{BB962C8B-B14F-4D97-AF65-F5344CB8AC3E}">
        <p14:creationId xmlns:p14="http://schemas.microsoft.com/office/powerpoint/2010/main" val="3250299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676" fontAlgn="base">
              <a:spcBef>
                <a:spcPct val="30000"/>
              </a:spcBef>
              <a:spcAft>
                <a:spcPct val="0"/>
              </a:spcAft>
              <a:defRPr/>
            </a:pPr>
            <a:r>
              <a:rPr lang="en-US" dirty="0">
                <a:latin typeface="Arial" charset="0"/>
                <a:cs typeface="Arial" charset="0"/>
              </a:rPr>
              <a:t>This is an example of a Species Plans. FGC annual business report contains pages like this for each commercial tree species and seed planning unit (show a copy of FGC business plan). ) These plans are also available on-line. </a:t>
            </a:r>
          </a:p>
          <a:p>
            <a:pPr defTabSz="931676" fontAlgn="base">
              <a:spcBef>
                <a:spcPct val="30000"/>
              </a:spcBef>
              <a:spcAft>
                <a:spcPct val="0"/>
              </a:spcAft>
              <a:defRPr/>
            </a:pPr>
            <a:endParaRPr lang="en-US" dirty="0">
              <a:latin typeface="Arial" charset="0"/>
              <a:cs typeface="Arial" charset="0"/>
            </a:endParaRPr>
          </a:p>
          <a:p>
            <a:pPr defTabSz="931676" fontAlgn="base">
              <a:spcBef>
                <a:spcPct val="30000"/>
              </a:spcBef>
              <a:spcAft>
                <a:spcPct val="0"/>
              </a:spcAft>
              <a:defRPr/>
            </a:pPr>
            <a:r>
              <a:rPr lang="en-US" dirty="0">
                <a:latin typeface="Arial" charset="0"/>
                <a:cs typeface="Arial" charset="0"/>
              </a:rPr>
              <a:t>These plans contain status of the breeding programs and orchards established for each SPU.  They also show the amount of seed produced and used over the past decade, and the amount of Class A seed in inventory (as of Aug 2017).  Inventories change constantly, so best to check the latest inventory status on SPAR and the seed orchard managers</a:t>
            </a:r>
          </a:p>
          <a:p>
            <a:pPr defTabSz="931676" fontAlgn="base">
              <a:spcBef>
                <a:spcPct val="30000"/>
              </a:spcBef>
              <a:spcAft>
                <a:spcPct val="0"/>
              </a:spcAft>
              <a:defRPr/>
            </a:pPr>
            <a:endParaRPr lang="en-US" dirty="0">
              <a:latin typeface="Arial" charset="0"/>
              <a:cs typeface="Arial" charset="0"/>
            </a:endParaRPr>
          </a:p>
          <a:p>
            <a:pPr defTabSz="931676" fontAlgn="base">
              <a:spcBef>
                <a:spcPct val="30000"/>
              </a:spcBef>
              <a:spcAft>
                <a:spcPct val="0"/>
              </a:spcAft>
              <a:defRPr/>
            </a:pPr>
            <a:r>
              <a:rPr lang="en-US" dirty="0" smtClean="0">
                <a:latin typeface="Arial" charset="0"/>
                <a:cs typeface="Arial" charset="0"/>
              </a:rPr>
              <a:t>Example </a:t>
            </a:r>
            <a:r>
              <a:rPr lang="en-US" dirty="0">
                <a:latin typeface="Arial" charset="0"/>
                <a:cs typeface="Arial" charset="0"/>
              </a:rPr>
              <a:t>on slide </a:t>
            </a:r>
            <a:r>
              <a:rPr lang="en-CA" dirty="0" err="1"/>
              <a:t>Sx</a:t>
            </a:r>
            <a:r>
              <a:rPr lang="en-CA" dirty="0"/>
              <a:t> PG </a:t>
            </a:r>
            <a:r>
              <a:rPr lang="en-CA" dirty="0" smtClean="0"/>
              <a:t>LOW (600-1400m</a:t>
            </a:r>
            <a:r>
              <a:rPr lang="en-CA" dirty="0"/>
              <a:t>)</a:t>
            </a:r>
            <a:endParaRPr lang="en-US" dirty="0">
              <a:latin typeface="Arial" charset="0"/>
              <a:cs typeface="Arial" charset="0"/>
            </a:endParaRPr>
          </a:p>
          <a:p>
            <a:endParaRPr lang="en-CA" dirty="0"/>
          </a:p>
        </p:txBody>
      </p:sp>
      <p:sp>
        <p:nvSpPr>
          <p:cNvPr id="4" name="Slide Number Placeholder 3"/>
          <p:cNvSpPr>
            <a:spLocks noGrp="1"/>
          </p:cNvSpPr>
          <p:nvPr>
            <p:ph type="sldNum" sz="quarter" idx="10"/>
          </p:nvPr>
        </p:nvSpPr>
        <p:spPr/>
        <p:txBody>
          <a:bodyPr/>
          <a:lstStyle/>
          <a:p>
            <a:fld id="{33EEC7BD-1370-4CF9-8882-90CFE27B46AF}" type="slidenum">
              <a:rPr lang="en-CA" smtClean="0"/>
              <a:pPr/>
              <a:t>21</a:t>
            </a:fld>
            <a:endParaRPr lang="en-CA"/>
          </a:p>
        </p:txBody>
      </p:sp>
    </p:spTree>
    <p:extLst>
      <p:ext uri="{BB962C8B-B14F-4D97-AF65-F5344CB8AC3E}">
        <p14:creationId xmlns:p14="http://schemas.microsoft.com/office/powerpoint/2010/main" val="10664312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676">
              <a:defRPr/>
            </a:pPr>
            <a:r>
              <a:rPr lang="en-US" dirty="0">
                <a:latin typeface="Arial" charset="0"/>
                <a:cs typeface="Arial" charset="0"/>
              </a:rPr>
              <a:t>There are approx. 100 seed orchards in the Province located on 14 sites managed by govt and the private sector in BC. </a:t>
            </a:r>
          </a:p>
          <a:p>
            <a:endParaRPr lang="en-US" dirty="0"/>
          </a:p>
          <a:p>
            <a:r>
              <a:rPr lang="en-US" dirty="0"/>
              <a:t>The species represented in orchards include the main 12 commercial conifers plus alder and paper birch.  Hedges are also maintained for yellow cedar to produce cuttings from selected parents. </a:t>
            </a:r>
          </a:p>
          <a:p>
            <a:endParaRPr lang="en-US" dirty="0"/>
          </a:p>
          <a:p>
            <a:r>
              <a:rPr lang="en-US" dirty="0"/>
              <a:t>Each orchard contains at 20-50 parents, to maintain high levels of genetic diversity in the seed produced.</a:t>
            </a:r>
          </a:p>
        </p:txBody>
      </p:sp>
      <p:sp>
        <p:nvSpPr>
          <p:cNvPr id="4" name="Slide Number Placeholder 3"/>
          <p:cNvSpPr>
            <a:spLocks noGrp="1"/>
          </p:cNvSpPr>
          <p:nvPr>
            <p:ph type="sldNum" sz="quarter" idx="10"/>
          </p:nvPr>
        </p:nvSpPr>
        <p:spPr/>
        <p:txBody>
          <a:bodyPr/>
          <a:lstStyle/>
          <a:p>
            <a:fld id="{038270D3-DEE5-4B7B-A951-0112C58D28CB}" type="slidenum">
              <a:rPr lang="en-US" smtClean="0"/>
              <a:t>22</a:t>
            </a:fld>
            <a:endParaRPr lang="en-US"/>
          </a:p>
        </p:txBody>
      </p:sp>
    </p:spTree>
    <p:extLst>
      <p:ext uri="{BB962C8B-B14F-4D97-AF65-F5344CB8AC3E}">
        <p14:creationId xmlns:p14="http://schemas.microsoft.com/office/powerpoint/2010/main" val="25111510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FGC business plan also list the names and emails for orchard managers…</a:t>
            </a:r>
          </a:p>
          <a:p>
            <a:endParaRPr lang="en-US" dirty="0"/>
          </a:p>
        </p:txBody>
      </p:sp>
      <p:sp>
        <p:nvSpPr>
          <p:cNvPr id="4" name="Slide Number Placeholder 3"/>
          <p:cNvSpPr>
            <a:spLocks noGrp="1"/>
          </p:cNvSpPr>
          <p:nvPr>
            <p:ph type="sldNum" sz="quarter" idx="10"/>
          </p:nvPr>
        </p:nvSpPr>
        <p:spPr/>
        <p:txBody>
          <a:bodyPr/>
          <a:lstStyle/>
          <a:p>
            <a:fld id="{038270D3-DEE5-4B7B-A951-0112C58D28CB}" type="slidenum">
              <a:rPr lang="en-US" smtClean="0"/>
              <a:t>23</a:t>
            </a:fld>
            <a:endParaRPr lang="en-US"/>
          </a:p>
        </p:txBody>
      </p:sp>
    </p:spTree>
    <p:extLst>
      <p:ext uri="{BB962C8B-B14F-4D97-AF65-F5344CB8AC3E}">
        <p14:creationId xmlns:p14="http://schemas.microsoft.com/office/powerpoint/2010/main" val="34531672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8270D3-DEE5-4B7B-A951-0112C58D28CB}" type="slidenum">
              <a:rPr lang="en-US" smtClean="0"/>
              <a:t>24</a:t>
            </a:fld>
            <a:endParaRPr lang="en-US"/>
          </a:p>
        </p:txBody>
      </p:sp>
    </p:spTree>
    <p:extLst>
      <p:ext uri="{BB962C8B-B14F-4D97-AF65-F5344CB8AC3E}">
        <p14:creationId xmlns:p14="http://schemas.microsoft.com/office/powerpoint/2010/main" val="39778651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SPEAKING NOTES:</a:t>
            </a:r>
          </a:p>
          <a:p>
            <a:endParaRPr lang="en-CA" dirty="0"/>
          </a:p>
          <a:p>
            <a:pPr marL="171432" indent="-171432">
              <a:buFont typeface="Arial" panose="020B0604020202020204" pitchFamily="34" charset="0"/>
              <a:buChar char="•"/>
            </a:pPr>
            <a:r>
              <a:rPr lang="en-CA" dirty="0" smtClean="0"/>
              <a:t>CBST was specifically designed to adapt to and mitigate climate change.</a:t>
            </a:r>
            <a:endParaRPr lang="en-CA" dirty="0"/>
          </a:p>
        </p:txBody>
      </p:sp>
      <p:sp>
        <p:nvSpPr>
          <p:cNvPr id="4" name="Slide Number Placeholder 3"/>
          <p:cNvSpPr>
            <a:spLocks noGrp="1"/>
          </p:cNvSpPr>
          <p:nvPr>
            <p:ph type="sldNum" sz="quarter" idx="10"/>
          </p:nvPr>
        </p:nvSpPr>
        <p:spPr/>
        <p:txBody>
          <a:bodyPr/>
          <a:lstStyle/>
          <a:p>
            <a:fld id="{A3C56DBA-0AFF-4619-A50A-21F183678C65}" type="slidenum">
              <a:rPr lang="en-CA" smtClean="0"/>
              <a:t>25</a:t>
            </a:fld>
            <a:endParaRPr lang="en-CA"/>
          </a:p>
        </p:txBody>
      </p:sp>
    </p:spTree>
    <p:extLst>
      <p:ext uri="{BB962C8B-B14F-4D97-AF65-F5344CB8AC3E}">
        <p14:creationId xmlns:p14="http://schemas.microsoft.com/office/powerpoint/2010/main" val="24845466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SPEAKING NOTES:</a:t>
            </a:r>
          </a:p>
          <a:p>
            <a:endParaRPr lang="en-CA" dirty="0"/>
          </a:p>
          <a:p>
            <a:pPr marL="171432" indent="-171432">
              <a:buFont typeface="Arial" panose="020B0604020202020204" pitchFamily="34" charset="0"/>
              <a:buChar char="•"/>
            </a:pPr>
            <a:r>
              <a:rPr lang="en-CA" dirty="0" smtClean="0"/>
              <a:t>CBST was specifically designed to adapt to and mitigate climate change.</a:t>
            </a:r>
            <a:endParaRPr lang="en-CA" dirty="0"/>
          </a:p>
        </p:txBody>
      </p:sp>
      <p:sp>
        <p:nvSpPr>
          <p:cNvPr id="4" name="Slide Number Placeholder 3"/>
          <p:cNvSpPr>
            <a:spLocks noGrp="1"/>
          </p:cNvSpPr>
          <p:nvPr>
            <p:ph type="sldNum" sz="quarter" idx="10"/>
          </p:nvPr>
        </p:nvSpPr>
        <p:spPr/>
        <p:txBody>
          <a:bodyPr/>
          <a:lstStyle/>
          <a:p>
            <a:fld id="{A3C56DBA-0AFF-4619-A50A-21F183678C65}" type="slidenum">
              <a:rPr lang="en-CA" smtClean="0"/>
              <a:t>26</a:t>
            </a:fld>
            <a:endParaRPr lang="en-CA"/>
          </a:p>
        </p:txBody>
      </p:sp>
    </p:spTree>
    <p:extLst>
      <p:ext uri="{BB962C8B-B14F-4D97-AF65-F5344CB8AC3E}">
        <p14:creationId xmlns:p14="http://schemas.microsoft.com/office/powerpoint/2010/main" val="24845466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SPEAKING NOTES:</a:t>
            </a:r>
          </a:p>
          <a:p>
            <a:endParaRPr lang="en-CA" dirty="0"/>
          </a:p>
          <a:p>
            <a:r>
              <a:rPr lang="en-CA" dirty="0" smtClean="0"/>
              <a:t>Read slide and add:</a:t>
            </a:r>
          </a:p>
          <a:p>
            <a:pPr marL="171432" indent="-171432">
              <a:buFont typeface="Arial" panose="020B0604020202020204" pitchFamily="34" charset="0"/>
              <a:buChar char="•"/>
            </a:pPr>
            <a:r>
              <a:rPr lang="en-CA" dirty="0" smtClean="0"/>
              <a:t>Assisted migration is a strategy to deal with climate change</a:t>
            </a:r>
          </a:p>
          <a:p>
            <a:pPr marL="171432" indent="-171432">
              <a:buFont typeface="Arial" panose="020B0604020202020204" pitchFamily="34" charset="0"/>
              <a:buChar char="•"/>
            </a:pPr>
            <a:r>
              <a:rPr lang="en-CA" dirty="0" smtClean="0"/>
              <a:t>BC has a good based of provenance trials which has helped BC move forward on CBST – applying SPACE for TIME to see which climates are coming our direction</a:t>
            </a:r>
          </a:p>
          <a:p>
            <a:endParaRPr lang="en-CA" dirty="0"/>
          </a:p>
        </p:txBody>
      </p:sp>
      <p:sp>
        <p:nvSpPr>
          <p:cNvPr id="4" name="Slide Number Placeholder 3"/>
          <p:cNvSpPr>
            <a:spLocks noGrp="1"/>
          </p:cNvSpPr>
          <p:nvPr>
            <p:ph type="sldNum" sz="quarter" idx="10"/>
          </p:nvPr>
        </p:nvSpPr>
        <p:spPr/>
        <p:txBody>
          <a:bodyPr/>
          <a:lstStyle/>
          <a:p>
            <a:fld id="{A3C56DBA-0AFF-4619-A50A-21F183678C65}" type="slidenum">
              <a:rPr lang="en-CA" smtClean="0"/>
              <a:t>27</a:t>
            </a:fld>
            <a:endParaRPr lang="en-CA"/>
          </a:p>
        </p:txBody>
      </p:sp>
    </p:spTree>
    <p:extLst>
      <p:ext uri="{BB962C8B-B14F-4D97-AF65-F5344CB8AC3E}">
        <p14:creationId xmlns:p14="http://schemas.microsoft.com/office/powerpoint/2010/main" val="13954532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SPEAKING NOTES:</a:t>
            </a:r>
          </a:p>
          <a:p>
            <a:pPr marL="171432" indent="-171432">
              <a:buFont typeface="Arial" panose="020B0604020202020204" pitchFamily="34" charset="0"/>
              <a:buChar char="•"/>
            </a:pPr>
            <a:r>
              <a:rPr lang="en-CA" dirty="0" smtClean="0"/>
              <a:t>The term “Assisted Migration” is more commonly used for intentional movement of SPECIES outside their historical range</a:t>
            </a:r>
          </a:p>
          <a:p>
            <a:pPr marL="171432" indent="-171432">
              <a:buFont typeface="Arial" panose="020B0604020202020204" pitchFamily="34" charset="0"/>
              <a:buChar char="•"/>
            </a:pPr>
            <a:r>
              <a:rPr lang="en-CA" dirty="0" smtClean="0"/>
              <a:t>Due to our forestry framework in BC, we pick a species first using STOCKING STANDARDS and then select a seed source.</a:t>
            </a:r>
          </a:p>
          <a:p>
            <a:pPr marL="171432" indent="-171432">
              <a:buFont typeface="Arial" panose="020B0604020202020204" pitchFamily="34" charset="0"/>
              <a:buChar char="•"/>
            </a:pPr>
            <a:r>
              <a:rPr lang="en-CA" dirty="0" smtClean="0"/>
              <a:t>Therefore until stocking standards are revised using assisted migration, species will not move our of their historic ranges with CBST.</a:t>
            </a:r>
          </a:p>
          <a:p>
            <a:pPr marL="171432" indent="-171432">
              <a:buFont typeface="Arial" panose="020B0604020202020204" pitchFamily="34" charset="0"/>
              <a:buChar char="•"/>
            </a:pPr>
            <a:r>
              <a:rPr lang="en-CA" dirty="0" smtClean="0"/>
              <a:t>CBST operates in the area on the diagram identified as “assisted population migration”</a:t>
            </a:r>
          </a:p>
          <a:p>
            <a:endParaRPr lang="en-CA" dirty="0"/>
          </a:p>
        </p:txBody>
      </p:sp>
      <p:sp>
        <p:nvSpPr>
          <p:cNvPr id="4" name="Slide Number Placeholder 3"/>
          <p:cNvSpPr>
            <a:spLocks noGrp="1"/>
          </p:cNvSpPr>
          <p:nvPr>
            <p:ph type="sldNum" sz="quarter" idx="10"/>
          </p:nvPr>
        </p:nvSpPr>
        <p:spPr/>
        <p:txBody>
          <a:bodyPr/>
          <a:lstStyle/>
          <a:p>
            <a:fld id="{A3C56DBA-0AFF-4619-A50A-21F183678C65}" type="slidenum">
              <a:rPr lang="en-CA" smtClean="0"/>
              <a:t>28</a:t>
            </a:fld>
            <a:endParaRPr lang="en-CA"/>
          </a:p>
        </p:txBody>
      </p:sp>
    </p:spTree>
    <p:extLst>
      <p:ext uri="{BB962C8B-B14F-4D97-AF65-F5344CB8AC3E}">
        <p14:creationId xmlns:p14="http://schemas.microsoft.com/office/powerpoint/2010/main" val="17426685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defTabSz="931619">
              <a:defRPr/>
            </a:pPr>
            <a:r>
              <a:rPr lang="en-CA" dirty="0" smtClean="0"/>
              <a:t>SPEAKING NOTES:</a:t>
            </a:r>
          </a:p>
          <a:p>
            <a:pPr marL="171432" lvl="1" indent="-171432" defTabSz="931619">
              <a:buFont typeface="Arial" panose="020B0604020202020204" pitchFamily="34" charset="0"/>
              <a:buChar char="•"/>
              <a:defRPr/>
            </a:pPr>
            <a:r>
              <a:rPr lang="en-CA" dirty="0" smtClean="0"/>
              <a:t>The actual transfer distances under CBST are based on a Science Foundation that uses climate and provenance data </a:t>
            </a:r>
          </a:p>
          <a:p>
            <a:pPr marL="171432" lvl="1" indent="-171432" defTabSz="931619">
              <a:buFont typeface="Arial" panose="020B0604020202020204" pitchFamily="34" charset="0"/>
              <a:buChar char="•"/>
              <a:defRPr/>
            </a:pPr>
            <a:r>
              <a:rPr lang="en-CA" dirty="0" smtClean="0"/>
              <a:t>the Science  behind CBST was led by </a:t>
            </a:r>
            <a:r>
              <a:rPr lang="en-CA" dirty="0" err="1" smtClean="0"/>
              <a:t>Dr</a:t>
            </a:r>
            <a:r>
              <a:rPr lang="en-CA" dirty="0" smtClean="0"/>
              <a:t> Greg </a:t>
            </a:r>
            <a:r>
              <a:rPr lang="en-CA" dirty="0" err="1" smtClean="0"/>
              <a:t>ONeil</a:t>
            </a:r>
            <a:r>
              <a:rPr lang="en-CA" dirty="0" smtClean="0"/>
              <a:t> and published in 2017 as noted at the bottom of the slide.</a:t>
            </a:r>
          </a:p>
          <a:p>
            <a:pPr marL="171432" lvl="1" indent="-171432" defTabSz="931619">
              <a:buFont typeface="Arial" panose="020B0604020202020204" pitchFamily="34" charset="0"/>
              <a:buChar char="•"/>
              <a:defRPr/>
            </a:pPr>
            <a:r>
              <a:rPr lang="en-CA" dirty="0" smtClean="0"/>
              <a:t>Climate is represented by BEC variants – BEC variants were specifically selected to represent climate AND provide operational alignment</a:t>
            </a:r>
          </a:p>
          <a:p>
            <a:pPr marL="171432" lvl="1" indent="-171432" defTabSz="931619">
              <a:buFont typeface="Arial" panose="020B0604020202020204" pitchFamily="34" charset="0"/>
              <a:buChar char="•"/>
              <a:defRPr/>
            </a:pPr>
            <a:r>
              <a:rPr lang="en-CA" dirty="0" smtClean="0"/>
              <a:t>There are 8 climate variables plus latitude that are matched </a:t>
            </a:r>
          </a:p>
          <a:p>
            <a:pPr marL="171432" lvl="1" indent="-171432" defTabSz="931619">
              <a:buFont typeface="Arial" panose="020B0604020202020204" pitchFamily="34" charset="0"/>
              <a:buChar char="•"/>
              <a:defRPr/>
            </a:pPr>
            <a:r>
              <a:rPr lang="en-CA" dirty="0" smtClean="0"/>
              <a:t>CBST accounts for past climate change (from the 1940s </a:t>
            </a:r>
            <a:r>
              <a:rPr lang="en-CA" dirty="0" err="1" smtClean="0"/>
              <a:t>til</a:t>
            </a:r>
            <a:r>
              <a:rPr lang="en-CA" dirty="0" smtClean="0"/>
              <a:t> now – “adaptation lag”) AND projects climate change into the future </a:t>
            </a:r>
            <a:r>
              <a:rPr lang="en-CA" baseline="0" dirty="0" smtClean="0"/>
              <a:t>(15/20yrs, coast/interior)</a:t>
            </a:r>
          </a:p>
          <a:p>
            <a:pPr marL="171432" lvl="1" indent="-171432" defTabSz="931619">
              <a:buFont typeface="Arial" panose="020B0604020202020204" pitchFamily="34" charset="0"/>
              <a:buChar char="•"/>
              <a:defRPr/>
            </a:pPr>
            <a:r>
              <a:rPr lang="en-CA" dirty="0" smtClean="0"/>
              <a:t>This is considered a very conservative approach, with most of the migration distance making up for PAST climate change.</a:t>
            </a:r>
          </a:p>
          <a:p>
            <a:pPr marL="171432" lvl="1" indent="-171432" defTabSz="931619">
              <a:buFont typeface="Arial" panose="020B0604020202020204" pitchFamily="34" charset="0"/>
              <a:buChar char="•"/>
              <a:defRPr/>
            </a:pPr>
            <a:endParaRPr lang="en-CA" dirty="0"/>
          </a:p>
          <a:p>
            <a:pPr marL="0" lvl="1" defTabSz="931619">
              <a:defRPr/>
            </a:pPr>
            <a:r>
              <a:rPr lang="en-CA" dirty="0" smtClean="0"/>
              <a:t> </a:t>
            </a:r>
            <a:endParaRPr lang="en-CA" baseline="0" dirty="0" smtClean="0"/>
          </a:p>
          <a:p>
            <a:pPr marL="0" lvl="1" defTabSz="931619">
              <a:defRPr/>
            </a:pPr>
            <a:endParaRPr lang="en-CA" sz="1600" i="1" dirty="0">
              <a:solidFill>
                <a:schemeClr val="accent5">
                  <a:lumMod val="50000"/>
                </a:schemeClr>
              </a:solidFill>
            </a:endParaRPr>
          </a:p>
          <a:p>
            <a:endParaRPr lang="en-CA" dirty="0"/>
          </a:p>
        </p:txBody>
      </p:sp>
      <p:sp>
        <p:nvSpPr>
          <p:cNvPr id="4" name="Slide Number Placeholder 3"/>
          <p:cNvSpPr>
            <a:spLocks noGrp="1"/>
          </p:cNvSpPr>
          <p:nvPr>
            <p:ph type="sldNum" sz="quarter" idx="10"/>
          </p:nvPr>
        </p:nvSpPr>
        <p:spPr/>
        <p:txBody>
          <a:bodyPr/>
          <a:lstStyle/>
          <a:p>
            <a:fld id="{A3C56DBA-0AFF-4619-A50A-21F183678C65}" type="slidenum">
              <a:rPr lang="en-CA" smtClean="0"/>
              <a:t>29</a:t>
            </a:fld>
            <a:endParaRPr lang="en-CA"/>
          </a:p>
        </p:txBody>
      </p:sp>
    </p:spTree>
    <p:extLst>
      <p:ext uri="{BB962C8B-B14F-4D97-AF65-F5344CB8AC3E}">
        <p14:creationId xmlns:p14="http://schemas.microsoft.com/office/powerpoint/2010/main" val="15644058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15791"/>
            <a:ext cx="5608320" cy="4480881"/>
          </a:xfrm>
        </p:spPr>
        <p:txBody>
          <a:bodyPr/>
          <a:lstStyle/>
          <a:p>
            <a:r>
              <a:rPr lang="en-CA" dirty="0" smtClean="0"/>
              <a:t>SPEAKING NOTES</a:t>
            </a:r>
          </a:p>
          <a:p>
            <a:pPr marL="171432" indent="-171432">
              <a:buFont typeface="Arial" panose="020B0604020202020204" pitchFamily="34" charset="0"/>
              <a:buChar char="•"/>
            </a:pPr>
            <a:r>
              <a:rPr lang="en-CA" dirty="0" smtClean="0"/>
              <a:t>This slide is from </a:t>
            </a:r>
            <a:r>
              <a:rPr lang="en-CA" dirty="0" err="1" smtClean="0"/>
              <a:t>Dr</a:t>
            </a:r>
            <a:r>
              <a:rPr lang="en-CA" dirty="0" smtClean="0"/>
              <a:t> Greg O’Neill </a:t>
            </a:r>
          </a:p>
          <a:p>
            <a:pPr marL="171432" indent="-171432">
              <a:buFont typeface="Arial" panose="020B0604020202020204" pitchFamily="34" charset="0"/>
              <a:buChar char="•"/>
            </a:pPr>
            <a:r>
              <a:rPr lang="en-CA" dirty="0" smtClean="0"/>
              <a:t>Each point represents a BEC variant – defined by MAP and MAT</a:t>
            </a:r>
          </a:p>
          <a:p>
            <a:pPr marL="171432" indent="-171432">
              <a:buFont typeface="Arial" panose="020B0604020202020204" pitchFamily="34" charset="0"/>
              <a:buChar char="•"/>
            </a:pPr>
            <a:r>
              <a:rPr lang="en-CA" dirty="0" smtClean="0"/>
              <a:t>The upper right of the graph represents the warm, wet, coast and the bottom left the cold dry interior</a:t>
            </a:r>
          </a:p>
          <a:p>
            <a:pPr marL="171432" indent="-171432">
              <a:buFont typeface="Arial" panose="020B0604020202020204" pitchFamily="34" charset="0"/>
              <a:buChar char="•"/>
            </a:pPr>
            <a:r>
              <a:rPr lang="en-CA" dirty="0" smtClean="0"/>
              <a:t>So under CBST </a:t>
            </a:r>
            <a:r>
              <a:rPr lang="en-CA" dirty="0"/>
              <a:t>the climate space associated with the </a:t>
            </a:r>
            <a:r>
              <a:rPr lang="en-CA" dirty="0" err="1"/>
              <a:t>seedlot</a:t>
            </a:r>
            <a:r>
              <a:rPr lang="en-CA" dirty="0"/>
              <a:t> (and BEC variant ) indicated </a:t>
            </a:r>
            <a:r>
              <a:rPr lang="en-CA" dirty="0" smtClean="0"/>
              <a:t>, moves from the warmer wetter BEC to the cooler drier BEC – and all the BEC variants shown in the circle have a similar enough climate to be included in the new deployment area.</a:t>
            </a:r>
            <a:endParaRPr lang="en-CA" dirty="0"/>
          </a:p>
          <a:p>
            <a:pPr marL="171432" indent="-171432">
              <a:buFont typeface="Arial" panose="020B0604020202020204" pitchFamily="34" charset="0"/>
              <a:buChar char="•"/>
            </a:pPr>
            <a:r>
              <a:rPr lang="en-CA" dirty="0" smtClean="0"/>
              <a:t>Notice the two arrows which represent the migration distance – the longer one is the distance to account for adaptation lag and the shorter one accounts for the future projection of climate change (to ¼ Rotation).</a:t>
            </a:r>
          </a:p>
          <a:p>
            <a:pPr marL="171432" indent="-171432">
              <a:buFont typeface="Arial" panose="020B0604020202020204" pitchFamily="34" charset="0"/>
              <a:buChar char="•"/>
            </a:pPr>
            <a:endParaRPr lang="en-CA" dirty="0"/>
          </a:p>
          <a:p>
            <a:pPr marL="171432" indent="-171432">
              <a:buFont typeface="Arial" panose="020B0604020202020204" pitchFamily="34" charset="0"/>
              <a:buChar char="•"/>
            </a:pPr>
            <a:r>
              <a:rPr lang="en-CA" dirty="0" smtClean="0"/>
              <a:t>Note that this slide uses two climate variables (MAT and MAP) to demonstrate the migration of the climate space using BEC variants</a:t>
            </a:r>
          </a:p>
          <a:p>
            <a:pPr marL="171432" indent="-171432">
              <a:buFont typeface="Arial" panose="020B0604020202020204" pitchFamily="34" charset="0"/>
              <a:buChar char="•"/>
            </a:pPr>
            <a:r>
              <a:rPr lang="en-CA" dirty="0" smtClean="0"/>
              <a:t>CBST uses 8 climate variables plus latitude, so in reality it is a 3-Dimensional space that we are migrating.</a:t>
            </a:r>
          </a:p>
          <a:p>
            <a:pPr marL="171432" indent="-171432">
              <a:buFont typeface="Arial" panose="020B0604020202020204" pitchFamily="34" charset="0"/>
              <a:buChar char="•"/>
            </a:pPr>
            <a:endParaRPr lang="en-CA" dirty="0"/>
          </a:p>
          <a:p>
            <a:pPr marL="171432" indent="-171432">
              <a:buFont typeface="Arial" panose="020B0604020202020204" pitchFamily="34" charset="0"/>
              <a:buChar char="•"/>
            </a:pPr>
            <a:r>
              <a:rPr lang="en-CA" i="1" dirty="0" smtClean="0"/>
              <a:t>For reference from Greg</a:t>
            </a:r>
            <a:r>
              <a:rPr lang="en-CA" i="1" dirty="0"/>
              <a:t>:  Transfer functions </a:t>
            </a:r>
            <a:r>
              <a:rPr lang="en-CA" i="1" dirty="0" smtClean="0"/>
              <a:t>determine </a:t>
            </a:r>
            <a:r>
              <a:rPr lang="en-CA" i="1" dirty="0"/>
              <a:t>how big the oval is for each species</a:t>
            </a:r>
            <a:r>
              <a:rPr lang="en-CA" i="1" dirty="0" smtClean="0"/>
              <a:t>.   Matching BEC </a:t>
            </a:r>
            <a:r>
              <a:rPr lang="en-CA" i="1" dirty="0" err="1" smtClean="0"/>
              <a:t>var</a:t>
            </a:r>
            <a:r>
              <a:rPr lang="en-CA" i="1" dirty="0" smtClean="0"/>
              <a:t> climates is based on the RELATIVE position of each BEC to the others (this graph actually uses 1975 climate data, as the midpoint between 1961 and 1990 (a common dataset), which represents climate change from 1945 to 2016).   </a:t>
            </a:r>
            <a:r>
              <a:rPr lang="en-CA" b="1" i="1" dirty="0" smtClean="0"/>
              <a:t>So the Data does not reflect </a:t>
            </a:r>
            <a:r>
              <a:rPr lang="en-CA" b="1" i="1" dirty="0" err="1" smtClean="0"/>
              <a:t>avg</a:t>
            </a:r>
            <a:r>
              <a:rPr lang="en-CA" b="1" i="1" dirty="0" smtClean="0"/>
              <a:t> temps or </a:t>
            </a:r>
            <a:r>
              <a:rPr lang="en-CA" b="1" i="1" dirty="0" err="1" smtClean="0"/>
              <a:t>precip</a:t>
            </a:r>
            <a:r>
              <a:rPr lang="en-CA" b="1" i="1" dirty="0" smtClean="0"/>
              <a:t> on the ground now or in the future.</a:t>
            </a:r>
            <a:endParaRPr lang="en-CA" b="1" dirty="0"/>
          </a:p>
        </p:txBody>
      </p:sp>
      <p:sp>
        <p:nvSpPr>
          <p:cNvPr id="4" name="Slide Number Placeholder 3"/>
          <p:cNvSpPr>
            <a:spLocks noGrp="1"/>
          </p:cNvSpPr>
          <p:nvPr>
            <p:ph type="sldNum" sz="quarter" idx="10"/>
          </p:nvPr>
        </p:nvSpPr>
        <p:spPr/>
        <p:txBody>
          <a:bodyPr/>
          <a:lstStyle/>
          <a:p>
            <a:fld id="{A3C56DBA-0AFF-4619-A50A-21F183678C65}" type="slidenum">
              <a:rPr lang="en-CA" smtClean="0"/>
              <a:t>30</a:t>
            </a:fld>
            <a:endParaRPr lang="en-CA"/>
          </a:p>
        </p:txBody>
      </p:sp>
    </p:spTree>
    <p:extLst>
      <p:ext uri="{BB962C8B-B14F-4D97-AF65-F5344CB8AC3E}">
        <p14:creationId xmlns:p14="http://schemas.microsoft.com/office/powerpoint/2010/main" val="20371730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SPEAKING NOTES:</a:t>
            </a:r>
          </a:p>
          <a:p>
            <a:pPr marL="171432" indent="-171432">
              <a:buFont typeface="Arial" panose="020B0604020202020204" pitchFamily="34" charset="0"/>
              <a:buChar char="•"/>
            </a:pPr>
            <a:r>
              <a:rPr lang="en-CA" dirty="0" smtClean="0"/>
              <a:t>This is an example of a shift to a </a:t>
            </a:r>
            <a:r>
              <a:rPr lang="en-CA" dirty="0" err="1" smtClean="0"/>
              <a:t>seedlot</a:t>
            </a:r>
            <a:r>
              <a:rPr lang="en-CA" dirty="0" smtClean="0"/>
              <a:t> area of use, using the CBST </a:t>
            </a:r>
            <a:r>
              <a:rPr lang="en-CA" dirty="0" err="1" smtClean="0"/>
              <a:t>Seedlot</a:t>
            </a:r>
            <a:r>
              <a:rPr lang="en-CA" dirty="0" smtClean="0"/>
              <a:t> Selection Tool.</a:t>
            </a:r>
          </a:p>
          <a:p>
            <a:pPr marL="171432" indent="-171432">
              <a:buFont typeface="Arial" panose="020B0604020202020204" pitchFamily="34" charset="0"/>
              <a:buChar char="•"/>
            </a:pPr>
            <a:r>
              <a:rPr lang="en-CA" dirty="0" smtClean="0"/>
              <a:t>The tool has two perspectives: </a:t>
            </a:r>
          </a:p>
          <a:p>
            <a:pPr marL="628583" lvl="1" indent="-171432">
              <a:buFont typeface="Arial" panose="020B0604020202020204" pitchFamily="34" charset="0"/>
              <a:buChar char="•"/>
            </a:pPr>
            <a:r>
              <a:rPr lang="en-CA" dirty="0" smtClean="0"/>
              <a:t> I have a </a:t>
            </a:r>
            <a:r>
              <a:rPr lang="en-CA" dirty="0" err="1" smtClean="0"/>
              <a:t>seedlot</a:t>
            </a:r>
            <a:r>
              <a:rPr lang="en-CA" dirty="0" smtClean="0"/>
              <a:t> – when you are wanting to know where you can deploy or plant it, and</a:t>
            </a:r>
          </a:p>
          <a:p>
            <a:pPr marL="628583" lvl="1" indent="-171432">
              <a:buFont typeface="Arial" panose="020B0604020202020204" pitchFamily="34" charset="0"/>
              <a:buChar char="•"/>
            </a:pPr>
            <a:r>
              <a:rPr lang="en-CA" dirty="0" smtClean="0"/>
              <a:t>I have a </a:t>
            </a:r>
            <a:r>
              <a:rPr lang="en-CA" dirty="0" err="1" smtClean="0"/>
              <a:t>cutblock</a:t>
            </a:r>
            <a:r>
              <a:rPr lang="en-CA" dirty="0" smtClean="0"/>
              <a:t> – when you are wanting to know what </a:t>
            </a:r>
            <a:r>
              <a:rPr lang="en-CA" dirty="0" err="1" smtClean="0"/>
              <a:t>seedlots</a:t>
            </a:r>
            <a:r>
              <a:rPr lang="en-CA" dirty="0" smtClean="0"/>
              <a:t> you can plant on a particular site.</a:t>
            </a:r>
          </a:p>
          <a:p>
            <a:pPr marL="171432" indent="-171432">
              <a:buFont typeface="Arial" panose="020B0604020202020204" pitchFamily="34" charset="0"/>
              <a:buChar char="•"/>
            </a:pPr>
            <a:r>
              <a:rPr lang="en-CA" dirty="0" smtClean="0"/>
              <a:t>This slide is showing the “I have a </a:t>
            </a:r>
            <a:r>
              <a:rPr lang="en-CA" dirty="0" err="1" smtClean="0"/>
              <a:t>seedlot</a:t>
            </a:r>
            <a:r>
              <a:rPr lang="en-CA" dirty="0" smtClean="0"/>
              <a:t>” mode, for </a:t>
            </a:r>
            <a:r>
              <a:rPr lang="en-CA" dirty="0" err="1" smtClean="0"/>
              <a:t>Seedlots</a:t>
            </a:r>
            <a:r>
              <a:rPr lang="en-CA" dirty="0" smtClean="0"/>
              <a:t> 60281 (which is a </a:t>
            </a:r>
            <a:r>
              <a:rPr lang="en-CA" dirty="0" err="1" smtClean="0"/>
              <a:t>Pli</a:t>
            </a:r>
            <a:r>
              <a:rPr lang="en-CA" dirty="0" smtClean="0"/>
              <a:t> from the ICH dw3)</a:t>
            </a:r>
          </a:p>
          <a:p>
            <a:pPr marL="171432" indent="-171432">
              <a:buFont typeface="Arial" panose="020B0604020202020204" pitchFamily="34" charset="0"/>
              <a:buChar char="•"/>
            </a:pPr>
            <a:r>
              <a:rPr lang="en-CA" dirty="0" smtClean="0"/>
              <a:t>The red hatch is the deployment area for this </a:t>
            </a:r>
            <a:r>
              <a:rPr lang="en-CA" dirty="0" err="1" smtClean="0"/>
              <a:t>seedlot</a:t>
            </a:r>
            <a:r>
              <a:rPr lang="en-CA" dirty="0" smtClean="0"/>
              <a:t> under the “Geographically based seed transfer” standards, and the orange area is the CBST deployment area.</a:t>
            </a:r>
          </a:p>
          <a:p>
            <a:pPr marL="171432" indent="-171432">
              <a:buFont typeface="Arial" panose="020B0604020202020204" pitchFamily="34" charset="0"/>
              <a:buChar char="•"/>
            </a:pPr>
            <a:r>
              <a:rPr lang="en-CA" dirty="0" smtClean="0"/>
              <a:t>Interesting to note the latitude line on the old area of use – which is a little sharp cut off for a biological, climate and geographic based system – BEC variants do follow more natural boundaries and should make some sense on the ground.</a:t>
            </a:r>
          </a:p>
          <a:p>
            <a:pPr marL="171432" indent="-171432">
              <a:buFont typeface="Arial" panose="020B0604020202020204" pitchFamily="34" charset="0"/>
              <a:buChar char="•"/>
            </a:pPr>
            <a:endParaRPr lang="en-CA" dirty="0"/>
          </a:p>
          <a:p>
            <a:pPr marL="171432" indent="-171432">
              <a:buFont typeface="Arial" panose="020B0604020202020204" pitchFamily="34" charset="0"/>
              <a:buChar char="•"/>
            </a:pPr>
            <a:r>
              <a:rPr lang="en-CA" dirty="0" smtClean="0"/>
              <a:t>In general you should note that </a:t>
            </a:r>
            <a:r>
              <a:rPr lang="en-CA" dirty="0" err="1" smtClean="0"/>
              <a:t>plantability</a:t>
            </a:r>
            <a:r>
              <a:rPr lang="en-CA" dirty="0" smtClean="0"/>
              <a:t> of this </a:t>
            </a:r>
            <a:r>
              <a:rPr lang="en-CA" dirty="0" err="1" smtClean="0"/>
              <a:t>seedlot</a:t>
            </a:r>
            <a:r>
              <a:rPr lang="en-CA" dirty="0" smtClean="0"/>
              <a:t> is moving to slightly colder temperatures (</a:t>
            </a:r>
            <a:r>
              <a:rPr lang="en-CA" dirty="0" err="1" smtClean="0"/>
              <a:t>eg</a:t>
            </a:r>
            <a:r>
              <a:rPr lang="en-CA" dirty="0" smtClean="0"/>
              <a:t> north and higher elevations) as expected.</a:t>
            </a:r>
          </a:p>
          <a:p>
            <a:pPr marL="171432" indent="-171432">
              <a:buFont typeface="Arial" panose="020B0604020202020204" pitchFamily="34" charset="0"/>
              <a:buChar char="•"/>
            </a:pPr>
            <a:endParaRPr lang="en-CA" dirty="0" smtClean="0"/>
          </a:p>
          <a:p>
            <a:pPr marL="171432" indent="-171432">
              <a:buFont typeface="Arial" panose="020B0604020202020204" pitchFamily="34" charset="0"/>
              <a:buChar char="•"/>
            </a:pPr>
            <a:endParaRPr lang="en-CA" dirty="0"/>
          </a:p>
        </p:txBody>
      </p:sp>
      <p:sp>
        <p:nvSpPr>
          <p:cNvPr id="4" name="Slide Number Placeholder 3"/>
          <p:cNvSpPr>
            <a:spLocks noGrp="1"/>
          </p:cNvSpPr>
          <p:nvPr>
            <p:ph type="sldNum" sz="quarter" idx="10"/>
          </p:nvPr>
        </p:nvSpPr>
        <p:spPr/>
        <p:txBody>
          <a:bodyPr/>
          <a:lstStyle/>
          <a:p>
            <a:fld id="{A3C56DBA-0AFF-4619-A50A-21F183678C65}" type="slidenum">
              <a:rPr lang="en-CA" smtClean="0"/>
              <a:t>31</a:t>
            </a:fld>
            <a:endParaRPr lang="en-CA"/>
          </a:p>
        </p:txBody>
      </p:sp>
    </p:spTree>
    <p:extLst>
      <p:ext uri="{BB962C8B-B14F-4D97-AF65-F5344CB8AC3E}">
        <p14:creationId xmlns:p14="http://schemas.microsoft.com/office/powerpoint/2010/main" val="40349838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SPEAKING NOTES:</a:t>
            </a:r>
          </a:p>
          <a:p>
            <a:pPr marL="171432" indent="-171432">
              <a:buFont typeface="Arial" panose="020B0604020202020204" pitchFamily="34" charset="0"/>
              <a:buChar char="•"/>
            </a:pPr>
            <a:r>
              <a:rPr lang="en-CA" dirty="0" smtClean="0"/>
              <a:t>Read off slide</a:t>
            </a:r>
          </a:p>
          <a:p>
            <a:pPr marL="171432" indent="-171432">
              <a:buFont typeface="Arial" panose="020B0604020202020204" pitchFamily="34" charset="0"/>
              <a:buChar char="•"/>
            </a:pPr>
            <a:r>
              <a:rPr lang="en-CA" dirty="0" smtClean="0"/>
              <a:t>Can mention that </a:t>
            </a:r>
            <a:r>
              <a:rPr lang="en-CA" dirty="0" err="1" smtClean="0"/>
              <a:t>Forsite</a:t>
            </a:r>
            <a:r>
              <a:rPr lang="en-CA" dirty="0" smtClean="0"/>
              <a:t> developed the tool if you want.</a:t>
            </a:r>
          </a:p>
          <a:p>
            <a:endParaRPr lang="en-CA" dirty="0"/>
          </a:p>
          <a:p>
            <a:r>
              <a:rPr lang="en-CA" dirty="0" smtClean="0"/>
              <a:t>SPAR screens shown are for </a:t>
            </a:r>
            <a:r>
              <a:rPr lang="en-CA" dirty="0" err="1" smtClean="0"/>
              <a:t>seedlot</a:t>
            </a:r>
            <a:r>
              <a:rPr lang="en-CA" dirty="0" smtClean="0"/>
              <a:t> 63690 -  </a:t>
            </a:r>
            <a:r>
              <a:rPr lang="en-CA" dirty="0" err="1" smtClean="0"/>
              <a:t>Fdc</a:t>
            </a:r>
            <a:r>
              <a:rPr lang="en-CA" dirty="0" smtClean="0"/>
              <a:t> seed from the ICHmv2.</a:t>
            </a:r>
            <a:endParaRPr lang="en-CA" dirty="0"/>
          </a:p>
        </p:txBody>
      </p:sp>
      <p:sp>
        <p:nvSpPr>
          <p:cNvPr id="4" name="Slide Number Placeholder 3"/>
          <p:cNvSpPr>
            <a:spLocks noGrp="1"/>
          </p:cNvSpPr>
          <p:nvPr>
            <p:ph type="sldNum" sz="quarter" idx="10"/>
          </p:nvPr>
        </p:nvSpPr>
        <p:spPr/>
        <p:txBody>
          <a:bodyPr/>
          <a:lstStyle/>
          <a:p>
            <a:fld id="{A3C56DBA-0AFF-4619-A50A-21F183678C65}" type="slidenum">
              <a:rPr lang="en-CA" smtClean="0"/>
              <a:t>32</a:t>
            </a:fld>
            <a:endParaRPr lang="en-CA"/>
          </a:p>
        </p:txBody>
      </p:sp>
    </p:spTree>
    <p:extLst>
      <p:ext uri="{BB962C8B-B14F-4D97-AF65-F5344CB8AC3E}">
        <p14:creationId xmlns:p14="http://schemas.microsoft.com/office/powerpoint/2010/main" val="6699682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SPEAKING NOTES:</a:t>
            </a:r>
          </a:p>
          <a:p>
            <a:pPr marL="171432" indent="-171432">
              <a:buFont typeface="Arial" panose="020B0604020202020204" pitchFamily="34" charset="0"/>
              <a:buChar char="•"/>
            </a:pPr>
            <a:r>
              <a:rPr lang="en-CA" dirty="0" smtClean="0"/>
              <a:t>As of April 5, 2018, the Chief Foresters Standards for Seed Use have been amended to enable CBST.</a:t>
            </a:r>
          </a:p>
          <a:p>
            <a:pPr marL="171432" indent="-171432">
              <a:buFont typeface="Arial" panose="020B0604020202020204" pitchFamily="34" charset="0"/>
              <a:buChar char="•"/>
            </a:pPr>
            <a:r>
              <a:rPr lang="en-CA" dirty="0" smtClean="0"/>
              <a:t>These changes come into effect as of August 6, 2018, although the notice period may be waived.</a:t>
            </a:r>
          </a:p>
          <a:p>
            <a:pPr marL="171432" indent="-171432">
              <a:buFont typeface="Arial" panose="020B0604020202020204" pitchFamily="34" charset="0"/>
              <a:buChar char="•"/>
            </a:pPr>
            <a:r>
              <a:rPr lang="en-CA" dirty="0" smtClean="0"/>
              <a:t>There are two main changes in the amended standards:</a:t>
            </a:r>
          </a:p>
          <a:p>
            <a:pPr marL="685728" lvl="1" indent="-228576">
              <a:buFont typeface="+mj-lt"/>
              <a:buAutoNum type="arabicPeriod"/>
            </a:pPr>
            <a:r>
              <a:rPr lang="en-CA" dirty="0" smtClean="0"/>
              <a:t>The standards now provide the OPTION to use CBST .  You can still continue with GBST standards, or you can try a mix of both.</a:t>
            </a:r>
          </a:p>
          <a:p>
            <a:pPr marL="685728" lvl="1" indent="-228576">
              <a:buFont typeface="+mj-lt"/>
              <a:buAutoNum type="arabicPeriod"/>
            </a:pPr>
            <a:r>
              <a:rPr lang="en-CA" dirty="0" smtClean="0"/>
              <a:t>The second change is that natural stand cone collection requirements have been changes to align with CBST – and we will talk more about this shortly.</a:t>
            </a:r>
            <a:endParaRPr lang="en-CA" dirty="0"/>
          </a:p>
        </p:txBody>
      </p:sp>
      <p:sp>
        <p:nvSpPr>
          <p:cNvPr id="4" name="Slide Number Placeholder 3"/>
          <p:cNvSpPr>
            <a:spLocks noGrp="1"/>
          </p:cNvSpPr>
          <p:nvPr>
            <p:ph type="sldNum" sz="quarter" idx="10"/>
          </p:nvPr>
        </p:nvSpPr>
        <p:spPr/>
        <p:txBody>
          <a:bodyPr/>
          <a:lstStyle/>
          <a:p>
            <a:fld id="{A3C56DBA-0AFF-4619-A50A-21F183678C65}" type="slidenum">
              <a:rPr lang="en-CA" smtClean="0"/>
              <a:t>33</a:t>
            </a:fld>
            <a:endParaRPr lang="en-CA"/>
          </a:p>
        </p:txBody>
      </p:sp>
    </p:spTree>
    <p:extLst>
      <p:ext uri="{BB962C8B-B14F-4D97-AF65-F5344CB8AC3E}">
        <p14:creationId xmlns:p14="http://schemas.microsoft.com/office/powerpoint/2010/main" val="21193374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SPEAKING NOTES:</a:t>
            </a:r>
          </a:p>
          <a:p>
            <a:pPr marL="171432" indent="-171432">
              <a:buFont typeface="Arial" panose="020B0604020202020204" pitchFamily="34" charset="0"/>
              <a:buChar char="•"/>
            </a:pPr>
            <a:r>
              <a:rPr lang="en-CA" dirty="0" smtClean="0"/>
              <a:t>The purpose of this slide is to point out that there is a Transition Period when both the GBST and CBST Standards are acceptable.</a:t>
            </a:r>
          </a:p>
          <a:p>
            <a:pPr marL="171432" indent="-171432">
              <a:buFont typeface="Arial" panose="020B0604020202020204" pitchFamily="34" charset="0"/>
              <a:buChar char="•"/>
            </a:pPr>
            <a:r>
              <a:rPr lang="en-CA" dirty="0" smtClean="0"/>
              <a:t>We currently expect about a two year transition period – as directed by the Chief Forester – before the option to use the GBST standards will be removed.</a:t>
            </a:r>
          </a:p>
          <a:p>
            <a:pPr marL="171432" indent="-171432">
              <a:buFont typeface="Arial" panose="020B0604020202020204" pitchFamily="34" charset="0"/>
              <a:buChar char="•"/>
            </a:pPr>
            <a:r>
              <a:rPr lang="en-CA" dirty="0" smtClean="0"/>
              <a:t>This is subject to our impact assessment and gap analysis work, so the transition could be a bit longer if we discover issues that need more time to resolve.</a:t>
            </a:r>
            <a:endParaRPr lang="en-CA" dirty="0"/>
          </a:p>
        </p:txBody>
      </p:sp>
      <p:sp>
        <p:nvSpPr>
          <p:cNvPr id="4" name="Slide Number Placeholder 3"/>
          <p:cNvSpPr>
            <a:spLocks noGrp="1"/>
          </p:cNvSpPr>
          <p:nvPr>
            <p:ph type="sldNum" sz="quarter" idx="10"/>
          </p:nvPr>
        </p:nvSpPr>
        <p:spPr/>
        <p:txBody>
          <a:bodyPr/>
          <a:lstStyle/>
          <a:p>
            <a:fld id="{2F180B10-28A3-4DE2-B956-A4CF4DE86A64}" type="slidenum">
              <a:rPr lang="en-CA" smtClean="0"/>
              <a:t>34</a:t>
            </a:fld>
            <a:endParaRPr lang="en-CA"/>
          </a:p>
        </p:txBody>
      </p:sp>
    </p:spTree>
    <p:extLst>
      <p:ext uri="{BB962C8B-B14F-4D97-AF65-F5344CB8AC3E}">
        <p14:creationId xmlns:p14="http://schemas.microsoft.com/office/powerpoint/2010/main" val="7410312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SPEAKING NOTES:</a:t>
            </a:r>
          </a:p>
          <a:p>
            <a:pPr marL="171432" indent="-171432">
              <a:buFont typeface="Arial" panose="020B0604020202020204" pitchFamily="34" charset="0"/>
              <a:buChar char="•"/>
            </a:pPr>
            <a:r>
              <a:rPr lang="en-CA" dirty="0" smtClean="0"/>
              <a:t>The purpose of the transition period is to allow time for seed users to learn the new system, and to provide an opportunity to use up seed you own that may not be useable under CBST, </a:t>
            </a:r>
          </a:p>
          <a:p>
            <a:pPr marL="171432" indent="-171432">
              <a:buFont typeface="Arial" panose="020B0604020202020204" pitchFamily="34" charset="0"/>
              <a:buChar char="•"/>
            </a:pPr>
            <a:r>
              <a:rPr lang="en-CA" dirty="0" smtClean="0"/>
              <a:t>or you may need to establish buying and selling arrangements for your seed.</a:t>
            </a:r>
          </a:p>
          <a:p>
            <a:pPr marL="171432" indent="-171432">
              <a:buFont typeface="Arial" panose="020B0604020202020204" pitchFamily="34" charset="0"/>
              <a:buChar char="•"/>
            </a:pPr>
            <a:r>
              <a:rPr lang="en-CA" dirty="0" smtClean="0"/>
              <a:t>As mentioned our current thinking is for a 2 year transition period, subject to impact assessment and gap analysis.  </a:t>
            </a:r>
            <a:endParaRPr lang="en-CA" dirty="0"/>
          </a:p>
          <a:p>
            <a:pPr marL="171432" indent="-171432">
              <a:buFont typeface="Arial" panose="020B0604020202020204" pitchFamily="34" charset="0"/>
              <a:buChar char="•"/>
            </a:pPr>
            <a:r>
              <a:rPr lang="en-CA" dirty="0" smtClean="0"/>
              <a:t>We also plan to undertake some broader stakeholder consultation (possibly an on-line survey in fall 2018) to help determine the length of the transition period.</a:t>
            </a:r>
          </a:p>
          <a:p>
            <a:pPr marL="171432" indent="-171432">
              <a:buFont typeface="Arial" panose="020B0604020202020204" pitchFamily="34" charset="0"/>
              <a:buChar char="•"/>
            </a:pPr>
            <a:endParaRPr lang="en-CA" dirty="0" smtClean="0"/>
          </a:p>
          <a:p>
            <a:pPr marL="171432" indent="-171432">
              <a:buFont typeface="Arial" panose="020B0604020202020204" pitchFamily="34" charset="0"/>
              <a:buChar char="•"/>
            </a:pPr>
            <a:endParaRPr lang="en-CA" dirty="0"/>
          </a:p>
        </p:txBody>
      </p:sp>
      <p:sp>
        <p:nvSpPr>
          <p:cNvPr id="4" name="Slide Number Placeholder 3"/>
          <p:cNvSpPr>
            <a:spLocks noGrp="1"/>
          </p:cNvSpPr>
          <p:nvPr>
            <p:ph type="sldNum" sz="quarter" idx="10"/>
          </p:nvPr>
        </p:nvSpPr>
        <p:spPr/>
        <p:txBody>
          <a:bodyPr/>
          <a:lstStyle/>
          <a:p>
            <a:fld id="{A3C56DBA-0AFF-4619-A50A-21F183678C65}" type="slidenum">
              <a:rPr lang="en-CA" smtClean="0"/>
              <a:t>35</a:t>
            </a:fld>
            <a:endParaRPr lang="en-CA"/>
          </a:p>
        </p:txBody>
      </p:sp>
    </p:spTree>
    <p:extLst>
      <p:ext uri="{BB962C8B-B14F-4D97-AF65-F5344CB8AC3E}">
        <p14:creationId xmlns:p14="http://schemas.microsoft.com/office/powerpoint/2010/main" val="38124245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SPEAKING NOTES:</a:t>
            </a:r>
          </a:p>
          <a:p>
            <a:endParaRPr lang="en-CA" dirty="0"/>
          </a:p>
          <a:p>
            <a:pPr marL="171432" indent="-171432">
              <a:buFont typeface="Arial" panose="020B0604020202020204" pitchFamily="34" charset="0"/>
              <a:buChar char="•"/>
            </a:pPr>
            <a:r>
              <a:rPr lang="en-CA" dirty="0" smtClean="0"/>
              <a:t>Read slide</a:t>
            </a:r>
          </a:p>
          <a:p>
            <a:pPr marL="171432" indent="-171432">
              <a:buFont typeface="Arial" panose="020B0604020202020204" pitchFamily="34" charset="0"/>
              <a:buChar char="•"/>
            </a:pPr>
            <a:r>
              <a:rPr lang="en-CA" dirty="0" smtClean="0"/>
              <a:t>Notice that you can trade off GW for adaptation – but this is at the expense of some productivity</a:t>
            </a:r>
          </a:p>
          <a:p>
            <a:pPr marL="171432" indent="-171432">
              <a:buFont typeface="Arial" panose="020B0604020202020204" pitchFamily="34" charset="0"/>
              <a:buChar char="•"/>
            </a:pPr>
            <a:r>
              <a:rPr lang="en-CA" dirty="0" smtClean="0"/>
              <a:t>Policy on GW impacts has not yet been discussed by the Policy working group and stakeholders advisory group</a:t>
            </a:r>
          </a:p>
          <a:p>
            <a:pPr marL="171432" indent="-171432">
              <a:buFont typeface="Arial" panose="020B0604020202020204" pitchFamily="34" charset="0"/>
              <a:buChar char="•"/>
            </a:pPr>
            <a:r>
              <a:rPr lang="en-CA" dirty="0" smtClean="0"/>
              <a:t>However, in general we want to save our expensive A class seed for productivity gains, given that we have an effective approach to adaptation in CBST.</a:t>
            </a:r>
          </a:p>
          <a:p>
            <a:pPr marL="171432" indent="-171432">
              <a:buFont typeface="Arial" panose="020B0604020202020204" pitchFamily="34" charset="0"/>
              <a:buChar char="•"/>
            </a:pPr>
            <a:endParaRPr lang="en-CA" dirty="0" smtClean="0"/>
          </a:p>
          <a:p>
            <a:endParaRPr lang="en-CA" dirty="0"/>
          </a:p>
        </p:txBody>
      </p:sp>
      <p:sp>
        <p:nvSpPr>
          <p:cNvPr id="4" name="Slide Number Placeholder 3"/>
          <p:cNvSpPr>
            <a:spLocks noGrp="1"/>
          </p:cNvSpPr>
          <p:nvPr>
            <p:ph type="sldNum" sz="quarter" idx="10"/>
          </p:nvPr>
        </p:nvSpPr>
        <p:spPr/>
        <p:txBody>
          <a:bodyPr/>
          <a:lstStyle/>
          <a:p>
            <a:fld id="{A3C56DBA-0AFF-4619-A50A-21F183678C65}" type="slidenum">
              <a:rPr lang="en-CA" smtClean="0"/>
              <a:t>36</a:t>
            </a:fld>
            <a:endParaRPr lang="en-CA"/>
          </a:p>
        </p:txBody>
      </p:sp>
    </p:spTree>
    <p:extLst>
      <p:ext uri="{BB962C8B-B14F-4D97-AF65-F5344CB8AC3E}">
        <p14:creationId xmlns:p14="http://schemas.microsoft.com/office/powerpoint/2010/main" val="38124245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SPEAKING NOTES:</a:t>
            </a:r>
          </a:p>
          <a:p>
            <a:pPr marL="171432" indent="-171432">
              <a:buFont typeface="Arial" panose="020B0604020202020204" pitchFamily="34" charset="0"/>
              <a:buChar char="•"/>
            </a:pPr>
            <a:r>
              <a:rPr lang="en-CA" dirty="0" smtClean="0"/>
              <a:t>Before we move on to talk about the Cone Collection Standards, just a few words about Risk</a:t>
            </a:r>
          </a:p>
          <a:p>
            <a:pPr marL="171432" indent="-171432">
              <a:buFont typeface="Arial" panose="020B0604020202020204" pitchFamily="34" charset="0"/>
              <a:buChar char="•"/>
            </a:pPr>
            <a:r>
              <a:rPr lang="en-CA" dirty="0" smtClean="0"/>
              <a:t>We have had quite a few questions and discussions about the risk of introducing a new seed transfer system for climate change – given the level of uncertainty around climate change</a:t>
            </a:r>
          </a:p>
          <a:p>
            <a:pPr marL="171432" indent="-171432">
              <a:buFont typeface="Arial" panose="020B0604020202020204" pitchFamily="34" charset="0"/>
              <a:buChar char="•"/>
            </a:pPr>
            <a:r>
              <a:rPr lang="en-CA" dirty="0" smtClean="0"/>
              <a:t>Read slide</a:t>
            </a:r>
            <a:endParaRPr lang="en-CA" dirty="0"/>
          </a:p>
        </p:txBody>
      </p:sp>
      <p:sp>
        <p:nvSpPr>
          <p:cNvPr id="4" name="Slide Number Placeholder 3"/>
          <p:cNvSpPr>
            <a:spLocks noGrp="1"/>
          </p:cNvSpPr>
          <p:nvPr>
            <p:ph type="sldNum" sz="quarter" idx="10"/>
          </p:nvPr>
        </p:nvSpPr>
        <p:spPr/>
        <p:txBody>
          <a:bodyPr/>
          <a:lstStyle/>
          <a:p>
            <a:fld id="{A3C56DBA-0AFF-4619-A50A-21F183678C65}" type="slidenum">
              <a:rPr lang="en-CA" smtClean="0"/>
              <a:t>37</a:t>
            </a:fld>
            <a:endParaRPr lang="en-CA"/>
          </a:p>
        </p:txBody>
      </p:sp>
    </p:spTree>
    <p:extLst>
      <p:ext uri="{BB962C8B-B14F-4D97-AF65-F5344CB8AC3E}">
        <p14:creationId xmlns:p14="http://schemas.microsoft.com/office/powerpoint/2010/main" val="5420496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SPEAKING NOTES:</a:t>
            </a:r>
          </a:p>
          <a:p>
            <a:pPr marL="171432" indent="-171432">
              <a:buFont typeface="Arial" panose="020B0604020202020204" pitchFamily="34" charset="0"/>
              <a:buChar char="•"/>
            </a:pPr>
            <a:r>
              <a:rPr lang="en-CA" i="1" dirty="0" smtClean="0"/>
              <a:t>Emphasize that there is no transition period for the change to cone collection standards</a:t>
            </a:r>
          </a:p>
          <a:p>
            <a:pPr marL="171432" indent="-171432">
              <a:buFont typeface="Arial" panose="020B0604020202020204" pitchFamily="34" charset="0"/>
              <a:buChar char="•"/>
            </a:pPr>
            <a:r>
              <a:rPr lang="en-CA" dirty="0" smtClean="0"/>
              <a:t>The CBST Stakeholder Advisory Group and Policy Working Group both felt we should start collection cone under CBST transfer standards as soon as possible, and STOP collecting seed that only has a potential two year use period (</a:t>
            </a:r>
            <a:r>
              <a:rPr lang="en-CA" dirty="0" err="1" smtClean="0"/>
              <a:t>eg</a:t>
            </a:r>
            <a:r>
              <a:rPr lang="en-CA" dirty="0" smtClean="0"/>
              <a:t> during the transition period).</a:t>
            </a:r>
          </a:p>
          <a:p>
            <a:pPr marL="171432" indent="-171432">
              <a:buFont typeface="Arial" panose="020B0604020202020204" pitchFamily="34" charset="0"/>
              <a:buChar char="•"/>
            </a:pPr>
            <a:endParaRPr lang="en-CA" dirty="0"/>
          </a:p>
          <a:p>
            <a:pPr marL="171432" indent="-171432">
              <a:buFont typeface="Arial" panose="020B0604020202020204" pitchFamily="34" charset="0"/>
              <a:buChar char="•"/>
            </a:pPr>
            <a:r>
              <a:rPr lang="en-CA" i="1" dirty="0" smtClean="0"/>
              <a:t>Read off the “Why new collection standards?” bullets</a:t>
            </a:r>
          </a:p>
          <a:p>
            <a:pPr marL="171432" indent="-171432">
              <a:buFont typeface="Arial" panose="020B0604020202020204" pitchFamily="34" charset="0"/>
              <a:buChar char="•"/>
            </a:pPr>
            <a:r>
              <a:rPr lang="en-CA" dirty="0" smtClean="0"/>
              <a:t>Could add that maintaining the identity of the seed source is specifically required under FRPA, and important given the expected ongoing climate change and potential for changes to seed transfer</a:t>
            </a:r>
            <a:endParaRPr lang="en-CA" dirty="0"/>
          </a:p>
        </p:txBody>
      </p:sp>
      <p:sp>
        <p:nvSpPr>
          <p:cNvPr id="4" name="Slide Number Placeholder 3"/>
          <p:cNvSpPr>
            <a:spLocks noGrp="1"/>
          </p:cNvSpPr>
          <p:nvPr>
            <p:ph type="sldNum" sz="quarter" idx="10"/>
          </p:nvPr>
        </p:nvSpPr>
        <p:spPr/>
        <p:txBody>
          <a:bodyPr/>
          <a:lstStyle/>
          <a:p>
            <a:fld id="{A3C56DBA-0AFF-4619-A50A-21F183678C65}" type="slidenum">
              <a:rPr lang="en-CA" smtClean="0"/>
              <a:t>38</a:t>
            </a:fld>
            <a:endParaRPr lang="en-CA"/>
          </a:p>
        </p:txBody>
      </p:sp>
    </p:spTree>
    <p:extLst>
      <p:ext uri="{BB962C8B-B14F-4D97-AF65-F5344CB8AC3E}">
        <p14:creationId xmlns:p14="http://schemas.microsoft.com/office/powerpoint/2010/main" val="338477824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SPEAKING NOTES:</a:t>
            </a:r>
          </a:p>
          <a:p>
            <a:pPr marL="171432" indent="-171432">
              <a:buFont typeface="Arial" panose="020B0604020202020204" pitchFamily="34" charset="0"/>
              <a:buChar char="•"/>
            </a:pPr>
            <a:r>
              <a:rPr lang="en-CA" dirty="0" smtClean="0"/>
              <a:t>I recommend you pick up a copy of the Cone Collection and Climate Based Seed Transfer Information Bulletin </a:t>
            </a:r>
            <a:r>
              <a:rPr lang="en-CA" i="1" dirty="0" smtClean="0"/>
              <a:t>(copies provided), </a:t>
            </a:r>
            <a:r>
              <a:rPr lang="en-CA" dirty="0" smtClean="0"/>
              <a:t>which go into further detail about the amendments</a:t>
            </a:r>
          </a:p>
          <a:p>
            <a:pPr marL="171432" indent="-171432">
              <a:buFont typeface="Arial" panose="020B0604020202020204" pitchFamily="34" charset="0"/>
              <a:buChar char="•"/>
            </a:pPr>
            <a:r>
              <a:rPr lang="en-CA" dirty="0" smtClean="0"/>
              <a:t>Read bullets</a:t>
            </a:r>
            <a:endParaRPr lang="en-CA" dirty="0"/>
          </a:p>
        </p:txBody>
      </p:sp>
      <p:sp>
        <p:nvSpPr>
          <p:cNvPr id="4" name="Slide Number Placeholder 3"/>
          <p:cNvSpPr>
            <a:spLocks noGrp="1"/>
          </p:cNvSpPr>
          <p:nvPr>
            <p:ph type="sldNum" sz="quarter" idx="10"/>
          </p:nvPr>
        </p:nvSpPr>
        <p:spPr/>
        <p:txBody>
          <a:bodyPr/>
          <a:lstStyle/>
          <a:p>
            <a:fld id="{A3C56DBA-0AFF-4619-A50A-21F183678C65}" type="slidenum">
              <a:rPr lang="en-CA" smtClean="0"/>
              <a:t>39</a:t>
            </a:fld>
            <a:endParaRPr lang="en-CA"/>
          </a:p>
        </p:txBody>
      </p:sp>
    </p:spTree>
    <p:extLst>
      <p:ext uri="{BB962C8B-B14F-4D97-AF65-F5344CB8AC3E}">
        <p14:creationId xmlns:p14="http://schemas.microsoft.com/office/powerpoint/2010/main" val="34022006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SPEAKING NOTES:</a:t>
            </a:r>
          </a:p>
          <a:p>
            <a:pPr marL="171432" indent="-171432">
              <a:buFont typeface="Arial" panose="020B0604020202020204" pitchFamily="34" charset="0"/>
              <a:buChar char="•"/>
            </a:pPr>
            <a:r>
              <a:rPr lang="en-CA" dirty="0" smtClean="0"/>
              <a:t>Part of the policy framework for CBST is to undertake assessment and provide tools so that each of the groups listed here, can assess their own situation.</a:t>
            </a:r>
          </a:p>
          <a:p>
            <a:pPr marL="171432" indent="-171432">
              <a:buFont typeface="Arial" panose="020B0604020202020204" pitchFamily="34" charset="0"/>
              <a:buChar char="•"/>
            </a:pPr>
            <a:r>
              <a:rPr lang="en-CA" dirty="0" smtClean="0"/>
              <a:t>The assessment will look at how seed deployment is moving</a:t>
            </a:r>
            <a:r>
              <a:rPr lang="en-CA" dirty="0"/>
              <a:t>, </a:t>
            </a:r>
            <a:r>
              <a:rPr lang="en-CA" dirty="0" smtClean="0"/>
              <a:t>what gaps </a:t>
            </a:r>
            <a:r>
              <a:rPr lang="en-CA" dirty="0"/>
              <a:t>in </a:t>
            </a:r>
            <a:r>
              <a:rPr lang="en-CA" dirty="0" smtClean="0"/>
              <a:t>coverage are created,  if and where the opportunities might be (</a:t>
            </a:r>
            <a:r>
              <a:rPr lang="en-CA" dirty="0" err="1" smtClean="0"/>
              <a:t>eg</a:t>
            </a:r>
            <a:r>
              <a:rPr lang="en-CA" dirty="0" smtClean="0"/>
              <a:t> to use Class A seed where it has not been available before) </a:t>
            </a:r>
            <a:endParaRPr lang="en-CA" dirty="0"/>
          </a:p>
          <a:p>
            <a:pPr marL="171432" indent="-171432">
              <a:buFont typeface="Arial" panose="020B0604020202020204" pitchFamily="34" charset="0"/>
              <a:buChar char="•"/>
            </a:pPr>
            <a:r>
              <a:rPr lang="en-CA" dirty="0" smtClean="0"/>
              <a:t>Also the policy group still needs to discuss how we address the situation where we no longer have any seed availability or any area to deploy existing </a:t>
            </a:r>
            <a:r>
              <a:rPr lang="en-CA" dirty="0" err="1" smtClean="0"/>
              <a:t>seedlots</a:t>
            </a:r>
            <a:r>
              <a:rPr lang="en-CA" dirty="0" smtClean="0"/>
              <a:t>.</a:t>
            </a:r>
          </a:p>
        </p:txBody>
      </p:sp>
      <p:sp>
        <p:nvSpPr>
          <p:cNvPr id="4" name="Slide Number Placeholder 3"/>
          <p:cNvSpPr>
            <a:spLocks noGrp="1"/>
          </p:cNvSpPr>
          <p:nvPr>
            <p:ph type="sldNum" sz="quarter" idx="10"/>
          </p:nvPr>
        </p:nvSpPr>
        <p:spPr/>
        <p:txBody>
          <a:bodyPr/>
          <a:lstStyle/>
          <a:p>
            <a:fld id="{2F180B10-28A3-4DE2-B956-A4CF4DE86A64}" type="slidenum">
              <a:rPr lang="en-CA" smtClean="0">
                <a:solidFill>
                  <a:prstClr val="black"/>
                </a:solidFill>
              </a:rPr>
              <a:pPr/>
              <a:t>40</a:t>
            </a:fld>
            <a:endParaRPr lang="en-CA">
              <a:solidFill>
                <a:prstClr val="black"/>
              </a:solidFill>
            </a:endParaRPr>
          </a:p>
        </p:txBody>
      </p:sp>
    </p:spTree>
    <p:extLst>
      <p:ext uri="{BB962C8B-B14F-4D97-AF65-F5344CB8AC3E}">
        <p14:creationId xmlns:p14="http://schemas.microsoft.com/office/powerpoint/2010/main" val="143016919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SPEAKING NOTES:</a:t>
            </a:r>
          </a:p>
          <a:p>
            <a:endParaRPr lang="en-CA" dirty="0"/>
          </a:p>
          <a:p>
            <a:pPr marL="171432" indent="-171432">
              <a:buFont typeface="Arial" panose="020B0604020202020204" pitchFamily="34" charset="0"/>
              <a:buChar char="•"/>
            </a:pPr>
            <a:r>
              <a:rPr lang="en-CA" dirty="0" smtClean="0"/>
              <a:t>So I’m going to walk you through one of the assessment tools we have created – and I recommend you pull out the supply and demand summary sheet provided to look at, at the same time.</a:t>
            </a:r>
          </a:p>
          <a:p>
            <a:pPr marL="171432" indent="-171432">
              <a:buFont typeface="Arial" panose="020B0604020202020204" pitchFamily="34" charset="0"/>
              <a:buChar char="•"/>
            </a:pPr>
            <a:endParaRPr lang="en-CA" dirty="0" smtClean="0"/>
          </a:p>
          <a:p>
            <a:pPr marL="171432" indent="-171432">
              <a:buFont typeface="Arial" panose="020B0604020202020204" pitchFamily="34" charset="0"/>
              <a:buChar char="•"/>
            </a:pPr>
            <a:r>
              <a:rPr lang="en-CA" dirty="0" smtClean="0"/>
              <a:t>This first slide shows the Historical planting of </a:t>
            </a:r>
            <a:r>
              <a:rPr lang="en-CA" dirty="0" err="1" smtClean="0">
                <a:solidFill>
                  <a:srgbClr val="FF0000"/>
                </a:solidFill>
              </a:rPr>
              <a:t>Cw</a:t>
            </a:r>
            <a:r>
              <a:rPr lang="en-CA" dirty="0" smtClean="0">
                <a:solidFill>
                  <a:srgbClr val="FF0000"/>
                </a:solidFill>
              </a:rPr>
              <a:t> </a:t>
            </a:r>
            <a:r>
              <a:rPr lang="en-CA" dirty="0" smtClean="0"/>
              <a:t>in BC - shown by BEC variant (rows) – for each seed BEC variant (columns) (also represented by a group of orchards – listed in column header)</a:t>
            </a:r>
          </a:p>
          <a:p>
            <a:pPr marL="171432" indent="-171432">
              <a:buFont typeface="Arial" panose="020B0604020202020204" pitchFamily="34" charset="0"/>
              <a:buChar char="•"/>
            </a:pPr>
            <a:r>
              <a:rPr lang="en-CA" dirty="0" smtClean="0"/>
              <a:t>The seed BEC variants (or groups of orchards) are the same as are used on the supply and demand summary sheet, where we have called them “Interim CBST SPUs”.  </a:t>
            </a:r>
          </a:p>
          <a:p>
            <a:pPr marL="171432" indent="-171432">
              <a:buFont typeface="Arial" panose="020B0604020202020204" pitchFamily="34" charset="0"/>
              <a:buChar char="•"/>
            </a:pPr>
            <a:r>
              <a:rPr lang="en-CA" dirty="0" smtClean="0"/>
              <a:t>Note this currently provides data on A class plantings although we are working on adding the B class.</a:t>
            </a:r>
          </a:p>
          <a:p>
            <a:endParaRPr lang="en-CA" dirty="0"/>
          </a:p>
        </p:txBody>
      </p:sp>
      <p:sp>
        <p:nvSpPr>
          <p:cNvPr id="4" name="Slide Number Placeholder 3"/>
          <p:cNvSpPr>
            <a:spLocks noGrp="1"/>
          </p:cNvSpPr>
          <p:nvPr>
            <p:ph type="sldNum" sz="quarter" idx="10"/>
          </p:nvPr>
        </p:nvSpPr>
        <p:spPr/>
        <p:txBody>
          <a:bodyPr/>
          <a:lstStyle/>
          <a:p>
            <a:fld id="{A3C56DBA-0AFF-4619-A50A-21F183678C65}" type="slidenum">
              <a:rPr lang="en-CA" smtClean="0"/>
              <a:t>41</a:t>
            </a:fld>
            <a:endParaRPr lang="en-CA"/>
          </a:p>
        </p:txBody>
      </p:sp>
    </p:spTree>
    <p:extLst>
      <p:ext uri="{BB962C8B-B14F-4D97-AF65-F5344CB8AC3E}">
        <p14:creationId xmlns:p14="http://schemas.microsoft.com/office/powerpoint/2010/main" val="361985463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SPEAKING NOTES:</a:t>
            </a:r>
          </a:p>
          <a:p>
            <a:pPr marL="171432" indent="-171432">
              <a:buFont typeface="Arial" panose="020B0604020202020204" pitchFamily="34" charset="0"/>
              <a:buChar char="•"/>
            </a:pPr>
            <a:r>
              <a:rPr lang="en-CA" dirty="0" smtClean="0"/>
              <a:t>So this slide now shows the Inventory of Class A </a:t>
            </a:r>
            <a:r>
              <a:rPr lang="en-CA" dirty="0" err="1" smtClean="0">
                <a:solidFill>
                  <a:srgbClr val="FF0000"/>
                </a:solidFill>
              </a:rPr>
              <a:t>Cw</a:t>
            </a:r>
            <a:r>
              <a:rPr lang="en-CA" dirty="0" smtClean="0"/>
              <a:t> seed in SPAR</a:t>
            </a:r>
          </a:p>
          <a:p>
            <a:pPr marL="171432" indent="-171432">
              <a:buFont typeface="Arial" panose="020B0604020202020204" pitchFamily="34" charset="0"/>
              <a:buChar char="•"/>
            </a:pPr>
            <a:r>
              <a:rPr lang="en-CA" dirty="0" smtClean="0"/>
              <a:t>This is the inventory as of late May so is pretty current.</a:t>
            </a:r>
          </a:p>
          <a:p>
            <a:pPr marL="171432" indent="-171432">
              <a:buFont typeface="Arial" panose="020B0604020202020204" pitchFamily="34" charset="0"/>
              <a:buChar char="•"/>
            </a:pPr>
            <a:r>
              <a:rPr lang="en-CA" dirty="0" smtClean="0"/>
              <a:t>The plantation BECs are still listed in Rows and the seed source BECs/ orchards in the columns</a:t>
            </a:r>
          </a:p>
          <a:p>
            <a:pPr marL="171432" indent="-171432">
              <a:buFont typeface="Arial" panose="020B0604020202020204" pitchFamily="34" charset="0"/>
              <a:buChar char="•"/>
            </a:pPr>
            <a:r>
              <a:rPr lang="en-CA" dirty="0" smtClean="0"/>
              <a:t>The green boxes now represent the BEC variants where you can plant the orchard seed under CBST.  </a:t>
            </a:r>
          </a:p>
          <a:p>
            <a:pPr marL="171432" indent="-171432">
              <a:buFont typeface="Arial" panose="020B0604020202020204" pitchFamily="34" charset="0"/>
              <a:buChar char="•"/>
            </a:pPr>
            <a:r>
              <a:rPr lang="en-CA" dirty="0" smtClean="0"/>
              <a:t>We have essentially taken the inventory for each orchard groups and prorated it (based on area of each BEC variant in the Area of Use) to the acceptable planting </a:t>
            </a:r>
            <a:r>
              <a:rPr lang="en-CA" dirty="0" err="1" smtClean="0"/>
              <a:t>BECvars</a:t>
            </a:r>
            <a:endParaRPr lang="en-CA" dirty="0"/>
          </a:p>
        </p:txBody>
      </p:sp>
      <p:sp>
        <p:nvSpPr>
          <p:cNvPr id="4" name="Slide Number Placeholder 3"/>
          <p:cNvSpPr>
            <a:spLocks noGrp="1"/>
          </p:cNvSpPr>
          <p:nvPr>
            <p:ph type="sldNum" sz="quarter" idx="10"/>
          </p:nvPr>
        </p:nvSpPr>
        <p:spPr/>
        <p:txBody>
          <a:bodyPr/>
          <a:lstStyle/>
          <a:p>
            <a:fld id="{D00334C4-6743-4D6A-8716-E40B0C2BEDFB}" type="slidenum">
              <a:rPr lang="en-CA" smtClean="0"/>
              <a:pPr/>
              <a:t>42</a:t>
            </a:fld>
            <a:endParaRPr lang="en-CA"/>
          </a:p>
        </p:txBody>
      </p:sp>
    </p:spTree>
    <p:extLst>
      <p:ext uri="{BB962C8B-B14F-4D97-AF65-F5344CB8AC3E}">
        <p14:creationId xmlns:p14="http://schemas.microsoft.com/office/powerpoint/2010/main" val="35989085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SPEAKING NOTES:</a:t>
            </a:r>
          </a:p>
          <a:p>
            <a:pPr marL="171432" indent="-171432">
              <a:buFont typeface="Arial" panose="020B0604020202020204" pitchFamily="34" charset="0"/>
              <a:buChar char="•"/>
            </a:pPr>
            <a:r>
              <a:rPr lang="en-CA" dirty="0" smtClean="0"/>
              <a:t>So this third table is essentially the demand and the supply tables added together to show you the surpluses (colored green) and deficits (colored red).</a:t>
            </a:r>
          </a:p>
          <a:p>
            <a:pPr marL="171432" indent="-171432">
              <a:buFont typeface="Arial" panose="020B0604020202020204" pitchFamily="34" charset="0"/>
              <a:buChar char="•"/>
            </a:pPr>
            <a:r>
              <a:rPr lang="en-CA" dirty="0" smtClean="0"/>
              <a:t>A very important point with this table is that you can trade off between orchards seeds where there is overlap in deployment areas that use the same BEC </a:t>
            </a:r>
            <a:r>
              <a:rPr lang="en-CA" dirty="0" err="1" smtClean="0"/>
              <a:t>varants</a:t>
            </a:r>
            <a:r>
              <a:rPr lang="en-CA" dirty="0" smtClean="0"/>
              <a:t>.</a:t>
            </a:r>
          </a:p>
          <a:p>
            <a:pPr marL="171432" indent="-171432">
              <a:buFont typeface="Arial" panose="020B0604020202020204" pitchFamily="34" charset="0"/>
              <a:buChar char="•"/>
            </a:pPr>
            <a:endParaRPr lang="en-CA" dirty="0"/>
          </a:p>
          <a:p>
            <a:pPr marL="171432" indent="-171432">
              <a:buFont typeface="Arial" panose="020B0604020202020204" pitchFamily="34" charset="0"/>
              <a:buChar char="•"/>
            </a:pPr>
            <a:r>
              <a:rPr lang="en-CA" dirty="0" smtClean="0"/>
              <a:t>This is something you can not see in the other Supply and Demand table for CBST – you don’t see where surpluses in one group might cover the deficits in another group.  The other table may show surpluses – but it is more complicated – as those surpluses may be needed to cover off deficits in other areas.</a:t>
            </a:r>
          </a:p>
          <a:p>
            <a:pPr marL="171432" indent="-171432">
              <a:buFont typeface="Arial" panose="020B0604020202020204" pitchFamily="34" charset="0"/>
              <a:buChar char="•"/>
            </a:pPr>
            <a:r>
              <a:rPr lang="en-CA" i="1" dirty="0" smtClean="0"/>
              <a:t>Point out example of where a deficit in a red box can be covered by a surplus in a green box, resulting in an overall surplus (on the far left summary column).</a:t>
            </a:r>
            <a:endParaRPr lang="en-CA" i="1" dirty="0"/>
          </a:p>
        </p:txBody>
      </p:sp>
      <p:sp>
        <p:nvSpPr>
          <p:cNvPr id="4" name="Slide Number Placeholder 3"/>
          <p:cNvSpPr>
            <a:spLocks noGrp="1"/>
          </p:cNvSpPr>
          <p:nvPr>
            <p:ph type="sldNum" sz="quarter" idx="10"/>
          </p:nvPr>
        </p:nvSpPr>
        <p:spPr/>
        <p:txBody>
          <a:bodyPr/>
          <a:lstStyle/>
          <a:p>
            <a:fld id="{A3C56DBA-0AFF-4619-A50A-21F183678C65}" type="slidenum">
              <a:rPr lang="en-CA" smtClean="0"/>
              <a:t>43</a:t>
            </a:fld>
            <a:endParaRPr lang="en-CA"/>
          </a:p>
        </p:txBody>
      </p:sp>
    </p:spTree>
    <p:extLst>
      <p:ext uri="{BB962C8B-B14F-4D97-AF65-F5344CB8AC3E}">
        <p14:creationId xmlns:p14="http://schemas.microsoft.com/office/powerpoint/2010/main" val="359438485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SPEAKING NOTES</a:t>
            </a:r>
          </a:p>
          <a:p>
            <a:r>
              <a:rPr lang="en-CA" i="1" dirty="0" smtClean="0">
                <a:solidFill>
                  <a:srgbClr val="FF0000"/>
                </a:solidFill>
              </a:rPr>
              <a:t>Note I removed the ‘</a:t>
            </a:r>
            <a:r>
              <a:rPr lang="en-CA" i="1" dirty="0" err="1" smtClean="0">
                <a:solidFill>
                  <a:srgbClr val="FF0000"/>
                </a:solidFill>
              </a:rPr>
              <a:t>Cw</a:t>
            </a:r>
            <a:r>
              <a:rPr lang="en-CA" i="1" dirty="0" smtClean="0">
                <a:solidFill>
                  <a:srgbClr val="FF0000"/>
                </a:solidFill>
              </a:rPr>
              <a:t> ‘ from this slide –  i</a:t>
            </a:r>
            <a:r>
              <a:rPr lang="en-CA" i="1" baseline="0" dirty="0" smtClean="0">
                <a:solidFill>
                  <a:srgbClr val="FF0000"/>
                </a:solidFill>
              </a:rPr>
              <a:t> think </a:t>
            </a:r>
            <a:r>
              <a:rPr lang="en-CA" i="1" dirty="0" smtClean="0">
                <a:solidFill>
                  <a:srgbClr val="FF0000"/>
                </a:solidFill>
              </a:rPr>
              <a:t>the options still work </a:t>
            </a:r>
            <a:r>
              <a:rPr lang="en-CA" i="1" dirty="0" err="1" smtClean="0">
                <a:solidFill>
                  <a:srgbClr val="FF0000"/>
                </a:solidFill>
              </a:rPr>
              <a:t>genericaly</a:t>
            </a:r>
            <a:r>
              <a:rPr lang="en-CA" i="1" baseline="0" dirty="0" smtClean="0">
                <a:solidFill>
                  <a:srgbClr val="FF0000"/>
                </a:solidFill>
              </a:rPr>
              <a:t> – but check t</a:t>
            </a:r>
            <a:r>
              <a:rPr lang="en-CA" i="1" dirty="0" smtClean="0">
                <a:solidFill>
                  <a:srgbClr val="FF0000"/>
                </a:solidFill>
              </a:rPr>
              <a:t>o make sure they</a:t>
            </a:r>
            <a:r>
              <a:rPr lang="en-CA" i="1" baseline="0" dirty="0" smtClean="0">
                <a:solidFill>
                  <a:srgbClr val="FF0000"/>
                </a:solidFill>
              </a:rPr>
              <a:t> still make sense for the </a:t>
            </a:r>
            <a:r>
              <a:rPr lang="en-CA" i="1" baseline="0" dirty="0" err="1" smtClean="0">
                <a:solidFill>
                  <a:srgbClr val="FF0000"/>
                </a:solidFill>
              </a:rPr>
              <a:t>spp</a:t>
            </a:r>
            <a:r>
              <a:rPr lang="en-CA" i="1" baseline="0" dirty="0" smtClean="0">
                <a:solidFill>
                  <a:srgbClr val="FF0000"/>
                </a:solidFill>
              </a:rPr>
              <a:t> </a:t>
            </a:r>
            <a:r>
              <a:rPr lang="en-CA" i="1" baseline="0" dirty="0" err="1" smtClean="0">
                <a:solidFill>
                  <a:srgbClr val="FF0000"/>
                </a:solidFill>
              </a:rPr>
              <a:t>demo’d</a:t>
            </a:r>
            <a:endParaRPr lang="en-CA" i="1" baseline="0" dirty="0" smtClean="0">
              <a:solidFill>
                <a:srgbClr val="FF0000"/>
              </a:solidFill>
            </a:endParaRPr>
          </a:p>
          <a:p>
            <a:endParaRPr lang="en-CA" i="1" dirty="0">
              <a:solidFill>
                <a:srgbClr val="FF0000"/>
              </a:solidFill>
            </a:endParaRPr>
          </a:p>
        </p:txBody>
      </p:sp>
      <p:sp>
        <p:nvSpPr>
          <p:cNvPr id="4" name="Slide Number Placeholder 3"/>
          <p:cNvSpPr>
            <a:spLocks noGrp="1"/>
          </p:cNvSpPr>
          <p:nvPr>
            <p:ph type="sldNum" sz="quarter" idx="10"/>
          </p:nvPr>
        </p:nvSpPr>
        <p:spPr/>
        <p:txBody>
          <a:bodyPr/>
          <a:lstStyle/>
          <a:p>
            <a:fld id="{A3C56DBA-0AFF-4619-A50A-21F183678C65}" type="slidenum">
              <a:rPr lang="en-CA" smtClean="0"/>
              <a:t>44</a:t>
            </a:fld>
            <a:endParaRPr lang="en-CA"/>
          </a:p>
        </p:txBody>
      </p:sp>
    </p:spTree>
    <p:extLst>
      <p:ext uri="{BB962C8B-B14F-4D97-AF65-F5344CB8AC3E}">
        <p14:creationId xmlns:p14="http://schemas.microsoft.com/office/powerpoint/2010/main" val="144257221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A3C56DBA-0AFF-4619-A50A-21F183678C65}" type="slidenum">
              <a:rPr lang="en-CA" smtClean="0"/>
              <a:t>45</a:t>
            </a:fld>
            <a:endParaRPr lang="en-CA"/>
          </a:p>
        </p:txBody>
      </p:sp>
    </p:spTree>
    <p:extLst>
      <p:ext uri="{BB962C8B-B14F-4D97-AF65-F5344CB8AC3E}">
        <p14:creationId xmlns:p14="http://schemas.microsoft.com/office/powerpoint/2010/main" val="215733132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SPEAKING NOTES:</a:t>
            </a:r>
          </a:p>
          <a:p>
            <a:pPr marL="171432" indent="-171432">
              <a:buFont typeface="Arial" panose="020B0604020202020204" pitchFamily="34" charset="0"/>
              <a:buChar char="•"/>
            </a:pPr>
            <a:r>
              <a:rPr lang="en-CA" dirty="0" smtClean="0"/>
              <a:t>One of the other tools</a:t>
            </a:r>
            <a:r>
              <a:rPr lang="en-CA" baseline="0" dirty="0" smtClean="0"/>
              <a:t> that we have developed is useful for seeing which </a:t>
            </a:r>
            <a:r>
              <a:rPr lang="en-CA" baseline="0" dirty="0" err="1" smtClean="0"/>
              <a:t>seedlots</a:t>
            </a:r>
            <a:r>
              <a:rPr lang="en-CA" baseline="0" dirty="0" smtClean="0"/>
              <a:t> that you used previously in your management unit, can you still use, and which ones are moving out of your management unit.</a:t>
            </a:r>
          </a:p>
          <a:p>
            <a:pPr marL="171432" indent="-171432">
              <a:buFont typeface="Arial" panose="020B0604020202020204" pitchFamily="34" charset="0"/>
              <a:buChar char="•"/>
            </a:pPr>
            <a:r>
              <a:rPr lang="en-CA" baseline="0" dirty="0" smtClean="0"/>
              <a:t>This tool will also indicate which A Class </a:t>
            </a:r>
            <a:r>
              <a:rPr lang="en-CA" baseline="0" dirty="0" err="1" smtClean="0"/>
              <a:t>seedlots</a:t>
            </a:r>
            <a:r>
              <a:rPr lang="en-CA" baseline="0" dirty="0" smtClean="0"/>
              <a:t> may be now becoming available to use in your management unit.</a:t>
            </a:r>
          </a:p>
          <a:p>
            <a:pPr marL="171432" indent="-171432">
              <a:buFont typeface="Arial" panose="020B0604020202020204" pitchFamily="34" charset="0"/>
              <a:buChar char="•"/>
            </a:pPr>
            <a:r>
              <a:rPr lang="en-CA" baseline="0" dirty="0" smtClean="0"/>
              <a:t>This tool is based on area for BEC variants in your management unit</a:t>
            </a:r>
          </a:p>
          <a:p>
            <a:pPr marL="171432" indent="-171432">
              <a:buFont typeface="Arial" panose="020B0604020202020204" pitchFamily="34" charset="0"/>
              <a:buChar char="•"/>
            </a:pPr>
            <a:r>
              <a:rPr lang="en-CA" baseline="0" dirty="0" smtClean="0"/>
              <a:t>management units included are TSAs and TFLs so you do need to look at your own operating area within each management unit.</a:t>
            </a:r>
            <a:endParaRPr lang="en-CA" dirty="0"/>
          </a:p>
        </p:txBody>
      </p:sp>
      <p:sp>
        <p:nvSpPr>
          <p:cNvPr id="4" name="Slide Number Placeholder 3"/>
          <p:cNvSpPr>
            <a:spLocks noGrp="1"/>
          </p:cNvSpPr>
          <p:nvPr>
            <p:ph type="sldNum" sz="quarter" idx="10"/>
          </p:nvPr>
        </p:nvSpPr>
        <p:spPr/>
        <p:txBody>
          <a:bodyPr/>
          <a:lstStyle/>
          <a:p>
            <a:fld id="{A3C56DBA-0AFF-4619-A50A-21F183678C65}" type="slidenum">
              <a:rPr lang="en-CA" smtClean="0"/>
              <a:t>46</a:t>
            </a:fld>
            <a:endParaRPr lang="en-CA"/>
          </a:p>
        </p:txBody>
      </p:sp>
    </p:spTree>
    <p:extLst>
      <p:ext uri="{BB962C8B-B14F-4D97-AF65-F5344CB8AC3E}">
        <p14:creationId xmlns:p14="http://schemas.microsoft.com/office/powerpoint/2010/main" val="148693572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SPEAKING NOTES</a:t>
            </a:r>
          </a:p>
          <a:p>
            <a:pPr marL="171432" indent="-171432">
              <a:buFont typeface="Arial" panose="020B0604020202020204" pitchFamily="34" charset="0"/>
              <a:buChar char="•"/>
            </a:pPr>
            <a:r>
              <a:rPr lang="en-CA" dirty="0" smtClean="0"/>
              <a:t>This is an example of a TFL and all the species and BEC variants of A class seed that could be planted there previously and that can now</a:t>
            </a:r>
            <a:r>
              <a:rPr lang="en-CA" baseline="0" dirty="0" smtClean="0"/>
              <a:t> be planted under CBST.</a:t>
            </a:r>
          </a:p>
          <a:p>
            <a:pPr marL="171432" indent="-171432">
              <a:buFont typeface="Arial" panose="020B0604020202020204" pitchFamily="34" charset="0"/>
              <a:buChar char="•"/>
            </a:pPr>
            <a:r>
              <a:rPr lang="en-CA" baseline="0" dirty="0" smtClean="0"/>
              <a:t>Most management units will have a mix of impacts – opportunities (in blue) and losses (in yellow and red)</a:t>
            </a:r>
            <a:endParaRPr lang="en-CA" dirty="0"/>
          </a:p>
        </p:txBody>
      </p:sp>
      <p:sp>
        <p:nvSpPr>
          <p:cNvPr id="4" name="Slide Number Placeholder 3"/>
          <p:cNvSpPr>
            <a:spLocks noGrp="1"/>
          </p:cNvSpPr>
          <p:nvPr>
            <p:ph type="sldNum" sz="quarter" idx="10"/>
          </p:nvPr>
        </p:nvSpPr>
        <p:spPr/>
        <p:txBody>
          <a:bodyPr/>
          <a:lstStyle/>
          <a:p>
            <a:fld id="{A3C56DBA-0AFF-4619-A50A-21F183678C65}" type="slidenum">
              <a:rPr lang="en-CA" smtClean="0"/>
              <a:t>47</a:t>
            </a:fld>
            <a:endParaRPr lang="en-CA"/>
          </a:p>
        </p:txBody>
      </p:sp>
    </p:spTree>
    <p:extLst>
      <p:ext uri="{BB962C8B-B14F-4D97-AF65-F5344CB8AC3E}">
        <p14:creationId xmlns:p14="http://schemas.microsoft.com/office/powerpoint/2010/main" val="306869767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03">
              <a:defRPr/>
            </a:pPr>
            <a:r>
              <a:rPr lang="en-CA" dirty="0" smtClean="0"/>
              <a:t>SPEAKING NOTES</a:t>
            </a:r>
          </a:p>
          <a:p>
            <a:pPr marL="171432" indent="-171432" defTabSz="914303">
              <a:buFont typeface="Arial" panose="020B0604020202020204" pitchFamily="34" charset="0"/>
              <a:buChar char="•"/>
              <a:defRPr/>
            </a:pPr>
            <a:r>
              <a:rPr lang="en-CA" dirty="0" smtClean="0"/>
              <a:t>These are a couple of examples of TSAs where you have good news, or bad news.</a:t>
            </a:r>
          </a:p>
          <a:p>
            <a:pPr marL="171432" indent="-171432" defTabSz="914303">
              <a:buFont typeface="Arial" panose="020B0604020202020204" pitchFamily="34" charset="0"/>
              <a:buChar char="•"/>
              <a:defRPr/>
            </a:pPr>
            <a:r>
              <a:rPr lang="en-CA" dirty="0" smtClean="0"/>
              <a:t>Most of the good news stories are about A class seed moving to northern management units  that haven’t previously had access to A class seed.</a:t>
            </a:r>
          </a:p>
          <a:p>
            <a:pPr marL="171432" indent="-171432" defTabSz="914303">
              <a:buFont typeface="Arial" panose="020B0604020202020204" pitchFamily="34" charset="0"/>
              <a:buChar char="•"/>
              <a:defRPr/>
            </a:pPr>
            <a:r>
              <a:rPr lang="en-CA" dirty="0" smtClean="0"/>
              <a:t>The tougher stories are in the south, especially along the southern border of BC in the </a:t>
            </a:r>
            <a:r>
              <a:rPr lang="en-CA" dirty="0" err="1" smtClean="0"/>
              <a:t>Kootenays</a:t>
            </a:r>
            <a:r>
              <a:rPr lang="en-CA" dirty="0" smtClean="0"/>
              <a:t>, where seed is moving out, but we still have to address what seed may be moving in from the US – who don’t use a BEC system.</a:t>
            </a:r>
            <a:endParaRPr lang="en-CA" dirty="0"/>
          </a:p>
        </p:txBody>
      </p:sp>
      <p:sp>
        <p:nvSpPr>
          <p:cNvPr id="4" name="Slide Number Placeholder 3"/>
          <p:cNvSpPr>
            <a:spLocks noGrp="1"/>
          </p:cNvSpPr>
          <p:nvPr>
            <p:ph type="sldNum" sz="quarter" idx="10"/>
          </p:nvPr>
        </p:nvSpPr>
        <p:spPr/>
        <p:txBody>
          <a:bodyPr/>
          <a:lstStyle/>
          <a:p>
            <a:fld id="{A3C56DBA-0AFF-4619-A50A-21F183678C65}" type="slidenum">
              <a:rPr lang="en-CA" smtClean="0"/>
              <a:t>48</a:t>
            </a:fld>
            <a:endParaRPr lang="en-CA"/>
          </a:p>
        </p:txBody>
      </p:sp>
    </p:spTree>
    <p:extLst>
      <p:ext uri="{BB962C8B-B14F-4D97-AF65-F5344CB8AC3E}">
        <p14:creationId xmlns:p14="http://schemas.microsoft.com/office/powerpoint/2010/main" val="311779875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A3C56DBA-0AFF-4619-A50A-21F183678C65}" type="slidenum">
              <a:rPr lang="en-CA" smtClean="0"/>
              <a:t>49</a:t>
            </a:fld>
            <a:endParaRPr lang="en-CA"/>
          </a:p>
        </p:txBody>
      </p:sp>
    </p:spTree>
    <p:extLst>
      <p:ext uri="{BB962C8B-B14F-4D97-AF65-F5344CB8AC3E}">
        <p14:creationId xmlns:p14="http://schemas.microsoft.com/office/powerpoint/2010/main" val="152782653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A3C56DBA-0AFF-4619-A50A-21F183678C65}" type="slidenum">
              <a:rPr lang="en-CA" smtClean="0"/>
              <a:t>50</a:t>
            </a:fld>
            <a:endParaRPr lang="en-CA"/>
          </a:p>
        </p:txBody>
      </p:sp>
    </p:spTree>
    <p:extLst>
      <p:ext uri="{BB962C8B-B14F-4D97-AF65-F5344CB8AC3E}">
        <p14:creationId xmlns:p14="http://schemas.microsoft.com/office/powerpoint/2010/main" val="26264147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573C154E-C3A1-444F-9301-D3BF46BD02AC}" type="slidenum">
              <a:rPr lang="en-CA" smtClean="0"/>
              <a:t>51</a:t>
            </a:fld>
            <a:endParaRPr lang="en-CA"/>
          </a:p>
        </p:txBody>
      </p:sp>
    </p:spTree>
    <p:extLst>
      <p:ext uri="{BB962C8B-B14F-4D97-AF65-F5344CB8AC3E}">
        <p14:creationId xmlns:p14="http://schemas.microsoft.com/office/powerpoint/2010/main" val="33540005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0955BB49-15D0-4E87-A83B-F5117B35CF11}" type="slidenum">
              <a:rPr lang="en-CA" smtClean="0"/>
              <a:pPr/>
              <a:t>‹#›</a:t>
            </a:fld>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lvl1pPr>
              <a:defRPr/>
            </a:lvl1pPr>
          </a:lstStyle>
          <a:p>
            <a:endParaRPr lang="en-CA"/>
          </a:p>
        </p:txBody>
      </p:sp>
      <p:sp>
        <p:nvSpPr>
          <p:cNvPr id="5" name="Footer Placeholder 4"/>
          <p:cNvSpPr>
            <a:spLocks noGrp="1"/>
          </p:cNvSpPr>
          <p:nvPr>
            <p:ph type="ftr" sz="quarter" idx="11"/>
          </p:nvPr>
        </p:nvSpPr>
        <p:spPr/>
        <p:txBody>
          <a:bodyPr/>
          <a:lstStyle>
            <a:lvl1pPr>
              <a:defRPr/>
            </a:lvl1pPr>
          </a:lstStyle>
          <a:p>
            <a:endParaRPr lang="en-CA"/>
          </a:p>
        </p:txBody>
      </p:sp>
      <p:sp>
        <p:nvSpPr>
          <p:cNvPr id="6" name="Slide Number Placeholder 5"/>
          <p:cNvSpPr>
            <a:spLocks noGrp="1"/>
          </p:cNvSpPr>
          <p:nvPr>
            <p:ph type="sldNum" sz="quarter" idx="12"/>
          </p:nvPr>
        </p:nvSpPr>
        <p:spPr/>
        <p:txBody>
          <a:bodyPr/>
          <a:lstStyle>
            <a:lvl1pPr>
              <a:defRPr/>
            </a:lvl1pPr>
          </a:lstStyle>
          <a:p>
            <a:fld id="{B8306A44-7C73-4AA1-9714-8D5564208567}" type="slidenum">
              <a:rPr lang="en-CA"/>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CA"/>
          </a:p>
        </p:txBody>
      </p:sp>
      <p:sp>
        <p:nvSpPr>
          <p:cNvPr id="5" name="Footer Placeholder 4"/>
          <p:cNvSpPr>
            <a:spLocks noGrp="1"/>
          </p:cNvSpPr>
          <p:nvPr>
            <p:ph type="ftr" sz="quarter" idx="11"/>
          </p:nvPr>
        </p:nvSpPr>
        <p:spPr/>
        <p:txBody>
          <a:bodyPr/>
          <a:lstStyle>
            <a:lvl1pPr>
              <a:defRPr/>
            </a:lvl1pPr>
          </a:lstStyle>
          <a:p>
            <a:endParaRPr lang="en-CA"/>
          </a:p>
        </p:txBody>
      </p:sp>
      <p:sp>
        <p:nvSpPr>
          <p:cNvPr id="6" name="Slide Number Placeholder 5"/>
          <p:cNvSpPr>
            <a:spLocks noGrp="1"/>
          </p:cNvSpPr>
          <p:nvPr>
            <p:ph type="sldNum" sz="quarter" idx="12"/>
          </p:nvPr>
        </p:nvSpPr>
        <p:spPr/>
        <p:txBody>
          <a:bodyPr/>
          <a:lstStyle>
            <a:lvl1pPr>
              <a:defRPr/>
            </a:lvl1pPr>
          </a:lstStyle>
          <a:p>
            <a:fld id="{4B590E44-AD6B-4ABB-86F6-7256C4147640}" type="slidenum">
              <a:rPr lang="en-CA"/>
              <a:pPr/>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2590800"/>
            <a:ext cx="4038600" cy="3459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2590800"/>
            <a:ext cx="4038600" cy="3459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lvl1pPr>
              <a:defRPr/>
            </a:lvl1pPr>
          </a:lstStyle>
          <a:p>
            <a:endParaRPr lang="en-CA"/>
          </a:p>
        </p:txBody>
      </p:sp>
      <p:sp>
        <p:nvSpPr>
          <p:cNvPr id="6" name="Footer Placeholder 5"/>
          <p:cNvSpPr>
            <a:spLocks noGrp="1"/>
          </p:cNvSpPr>
          <p:nvPr>
            <p:ph type="ftr" sz="quarter" idx="11"/>
          </p:nvPr>
        </p:nvSpPr>
        <p:spPr/>
        <p:txBody>
          <a:bodyPr/>
          <a:lstStyle>
            <a:lvl1pPr>
              <a:defRPr/>
            </a:lvl1pPr>
          </a:lstStyle>
          <a:p>
            <a:endParaRPr lang="en-CA"/>
          </a:p>
        </p:txBody>
      </p:sp>
      <p:sp>
        <p:nvSpPr>
          <p:cNvPr id="7" name="Slide Number Placeholder 6"/>
          <p:cNvSpPr>
            <a:spLocks noGrp="1"/>
          </p:cNvSpPr>
          <p:nvPr>
            <p:ph type="sldNum" sz="quarter" idx="12"/>
          </p:nvPr>
        </p:nvSpPr>
        <p:spPr/>
        <p:txBody>
          <a:bodyPr/>
          <a:lstStyle>
            <a:lvl1pPr>
              <a:defRPr/>
            </a:lvl1pPr>
          </a:lstStyle>
          <a:p>
            <a:fld id="{5E693C0A-FE4A-4495-A920-AB5C92A874F2}" type="slidenum">
              <a:rPr lang="en-CA"/>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lvl1pPr>
              <a:defRPr/>
            </a:lvl1pPr>
          </a:lstStyle>
          <a:p>
            <a:endParaRPr lang="en-CA"/>
          </a:p>
        </p:txBody>
      </p:sp>
      <p:sp>
        <p:nvSpPr>
          <p:cNvPr id="8" name="Footer Placeholder 7"/>
          <p:cNvSpPr>
            <a:spLocks noGrp="1"/>
          </p:cNvSpPr>
          <p:nvPr>
            <p:ph type="ftr" sz="quarter" idx="11"/>
          </p:nvPr>
        </p:nvSpPr>
        <p:spPr/>
        <p:txBody>
          <a:bodyPr/>
          <a:lstStyle>
            <a:lvl1pPr>
              <a:defRPr/>
            </a:lvl1pPr>
          </a:lstStyle>
          <a:p>
            <a:endParaRPr lang="en-CA"/>
          </a:p>
        </p:txBody>
      </p:sp>
      <p:sp>
        <p:nvSpPr>
          <p:cNvPr id="9" name="Slide Number Placeholder 8"/>
          <p:cNvSpPr>
            <a:spLocks noGrp="1"/>
          </p:cNvSpPr>
          <p:nvPr>
            <p:ph type="sldNum" sz="quarter" idx="12"/>
          </p:nvPr>
        </p:nvSpPr>
        <p:spPr/>
        <p:txBody>
          <a:bodyPr/>
          <a:lstStyle>
            <a:lvl1pPr>
              <a:defRPr/>
            </a:lvl1pPr>
          </a:lstStyle>
          <a:p>
            <a:fld id="{B10A5548-DC89-4988-8787-E2A72C1F8608}" type="slidenum">
              <a:rPr lang="en-CA"/>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lvl1pPr>
          </a:lstStyle>
          <a:p>
            <a:endParaRPr lang="en-CA"/>
          </a:p>
        </p:txBody>
      </p:sp>
      <p:sp>
        <p:nvSpPr>
          <p:cNvPr id="4" name="Footer Placeholder 3"/>
          <p:cNvSpPr>
            <a:spLocks noGrp="1"/>
          </p:cNvSpPr>
          <p:nvPr>
            <p:ph type="ftr" sz="quarter" idx="11"/>
          </p:nvPr>
        </p:nvSpPr>
        <p:spPr/>
        <p:txBody>
          <a:bodyPr/>
          <a:lstStyle>
            <a:lvl1pPr>
              <a:defRPr/>
            </a:lvl1pPr>
          </a:lstStyle>
          <a:p>
            <a:endParaRPr lang="en-CA"/>
          </a:p>
        </p:txBody>
      </p:sp>
      <p:sp>
        <p:nvSpPr>
          <p:cNvPr id="5" name="Slide Number Placeholder 4"/>
          <p:cNvSpPr>
            <a:spLocks noGrp="1"/>
          </p:cNvSpPr>
          <p:nvPr>
            <p:ph type="sldNum" sz="quarter" idx="12"/>
          </p:nvPr>
        </p:nvSpPr>
        <p:spPr/>
        <p:txBody>
          <a:bodyPr/>
          <a:lstStyle>
            <a:lvl1pPr>
              <a:defRPr/>
            </a:lvl1pPr>
          </a:lstStyle>
          <a:p>
            <a:fld id="{AFCA13CE-83B0-45AF-8E77-D244E340DCC4}" type="slidenum">
              <a:rPr lang="en-CA"/>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CA"/>
          </a:p>
        </p:txBody>
      </p:sp>
      <p:sp>
        <p:nvSpPr>
          <p:cNvPr id="3" name="Footer Placeholder 2"/>
          <p:cNvSpPr>
            <a:spLocks noGrp="1"/>
          </p:cNvSpPr>
          <p:nvPr>
            <p:ph type="ftr" sz="quarter" idx="11"/>
          </p:nvPr>
        </p:nvSpPr>
        <p:spPr/>
        <p:txBody>
          <a:bodyPr/>
          <a:lstStyle>
            <a:lvl1pPr>
              <a:defRPr/>
            </a:lvl1pPr>
          </a:lstStyle>
          <a:p>
            <a:endParaRPr lang="en-CA"/>
          </a:p>
        </p:txBody>
      </p:sp>
      <p:sp>
        <p:nvSpPr>
          <p:cNvPr id="4" name="Slide Number Placeholder 3"/>
          <p:cNvSpPr>
            <a:spLocks noGrp="1"/>
          </p:cNvSpPr>
          <p:nvPr>
            <p:ph type="sldNum" sz="quarter" idx="12"/>
          </p:nvPr>
        </p:nvSpPr>
        <p:spPr/>
        <p:txBody>
          <a:bodyPr/>
          <a:lstStyle>
            <a:lvl1pPr>
              <a:defRPr/>
            </a:lvl1pPr>
          </a:lstStyle>
          <a:p>
            <a:fld id="{16BCA2F2-D0E2-41D3-86FB-216D8F2C80C4}" type="slidenum">
              <a:rPr lang="en-CA"/>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CA"/>
          </a:p>
        </p:txBody>
      </p:sp>
      <p:sp>
        <p:nvSpPr>
          <p:cNvPr id="6" name="Footer Placeholder 5"/>
          <p:cNvSpPr>
            <a:spLocks noGrp="1"/>
          </p:cNvSpPr>
          <p:nvPr>
            <p:ph type="ftr" sz="quarter" idx="11"/>
          </p:nvPr>
        </p:nvSpPr>
        <p:spPr/>
        <p:txBody>
          <a:bodyPr/>
          <a:lstStyle>
            <a:lvl1pPr>
              <a:defRPr/>
            </a:lvl1pPr>
          </a:lstStyle>
          <a:p>
            <a:endParaRPr lang="en-CA"/>
          </a:p>
        </p:txBody>
      </p:sp>
      <p:sp>
        <p:nvSpPr>
          <p:cNvPr id="7" name="Slide Number Placeholder 6"/>
          <p:cNvSpPr>
            <a:spLocks noGrp="1"/>
          </p:cNvSpPr>
          <p:nvPr>
            <p:ph type="sldNum" sz="quarter" idx="12"/>
          </p:nvPr>
        </p:nvSpPr>
        <p:spPr/>
        <p:txBody>
          <a:bodyPr/>
          <a:lstStyle>
            <a:lvl1pPr>
              <a:defRPr/>
            </a:lvl1pPr>
          </a:lstStyle>
          <a:p>
            <a:fld id="{FE890AA0-1223-4665-AFFC-0139DCAAF47B}" type="slidenum">
              <a:rPr lang="en-CA"/>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1676399"/>
            <a:ext cx="5486400" cy="30511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CA"/>
          </a:p>
        </p:txBody>
      </p:sp>
      <p:sp>
        <p:nvSpPr>
          <p:cNvPr id="6" name="Footer Placeholder 5"/>
          <p:cNvSpPr>
            <a:spLocks noGrp="1"/>
          </p:cNvSpPr>
          <p:nvPr>
            <p:ph type="ftr" sz="quarter" idx="11"/>
          </p:nvPr>
        </p:nvSpPr>
        <p:spPr/>
        <p:txBody>
          <a:bodyPr/>
          <a:lstStyle>
            <a:lvl1pPr>
              <a:defRPr/>
            </a:lvl1pPr>
          </a:lstStyle>
          <a:p>
            <a:endParaRPr lang="en-CA"/>
          </a:p>
        </p:txBody>
      </p:sp>
      <p:sp>
        <p:nvSpPr>
          <p:cNvPr id="7" name="Slide Number Placeholder 6"/>
          <p:cNvSpPr>
            <a:spLocks noGrp="1"/>
          </p:cNvSpPr>
          <p:nvPr>
            <p:ph type="sldNum" sz="quarter" idx="12"/>
          </p:nvPr>
        </p:nvSpPr>
        <p:spPr/>
        <p:txBody>
          <a:bodyPr/>
          <a:lstStyle>
            <a:lvl1pPr>
              <a:defRPr/>
            </a:lvl1pPr>
          </a:lstStyle>
          <a:p>
            <a:fld id="{49CA6C93-6223-41E9-801F-71823497A68A}" type="slidenum">
              <a:rPr lang="en-CA"/>
              <a:pPr/>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457200" y="1752600"/>
            <a:ext cx="8229600" cy="4297363"/>
          </a:xfrm>
        </p:spPr>
        <p:txBody>
          <a:bodyPr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dirty="0"/>
          </a:p>
        </p:txBody>
      </p:sp>
      <p:sp>
        <p:nvSpPr>
          <p:cNvPr id="4" name="Date Placeholder 3"/>
          <p:cNvSpPr>
            <a:spLocks noGrp="1"/>
          </p:cNvSpPr>
          <p:nvPr>
            <p:ph type="dt" sz="half" idx="10"/>
          </p:nvPr>
        </p:nvSpPr>
        <p:spPr/>
        <p:txBody>
          <a:bodyPr/>
          <a:lstStyle>
            <a:lvl1pPr>
              <a:defRPr/>
            </a:lvl1pPr>
          </a:lstStyle>
          <a:p>
            <a:endParaRPr lang="en-CA"/>
          </a:p>
        </p:txBody>
      </p:sp>
      <p:sp>
        <p:nvSpPr>
          <p:cNvPr id="5" name="Footer Placeholder 4"/>
          <p:cNvSpPr>
            <a:spLocks noGrp="1"/>
          </p:cNvSpPr>
          <p:nvPr>
            <p:ph type="ftr" sz="quarter" idx="11"/>
          </p:nvPr>
        </p:nvSpPr>
        <p:spPr/>
        <p:txBody>
          <a:bodyPr/>
          <a:lstStyle>
            <a:lvl1pPr>
              <a:defRPr/>
            </a:lvl1pPr>
          </a:lstStyle>
          <a:p>
            <a:endParaRPr lang="en-CA"/>
          </a:p>
        </p:txBody>
      </p:sp>
      <p:sp>
        <p:nvSpPr>
          <p:cNvPr id="6" name="Slide Number Placeholder 5"/>
          <p:cNvSpPr>
            <a:spLocks noGrp="1"/>
          </p:cNvSpPr>
          <p:nvPr>
            <p:ph type="sldNum" sz="quarter" idx="12"/>
          </p:nvPr>
        </p:nvSpPr>
        <p:spPr/>
        <p:txBody>
          <a:bodyPr/>
          <a:lstStyle>
            <a:lvl1pPr>
              <a:defRPr/>
            </a:lvl1pPr>
          </a:lstStyle>
          <a:p>
            <a:fld id="{8DFAFB70-B557-4D7B-9885-F913BD664137}" type="slidenum">
              <a:rPr lang="en-CA"/>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701ADCF-2D59-4041-8B43-D612508FE01D}" type="datetime1">
              <a:rPr lang="en-CA" smtClean="0"/>
              <a:t>2018-09-07</a:t>
            </a:fld>
            <a:endParaRPr lang="en-CA"/>
          </a:p>
        </p:txBody>
      </p:sp>
      <p:sp>
        <p:nvSpPr>
          <p:cNvPr id="5" name="Footer Placeholder 4"/>
          <p:cNvSpPr>
            <a:spLocks noGrp="1"/>
          </p:cNvSpPr>
          <p:nvPr>
            <p:ph type="ftr" sz="quarter" idx="11"/>
          </p:nvPr>
        </p:nvSpPr>
        <p:spPr/>
        <p:txBody>
          <a:bodyPr/>
          <a:lstStyle>
            <a:extLst/>
          </a:lstStyle>
          <a:p>
            <a:endParaRPr lang="en-CA"/>
          </a:p>
        </p:txBody>
      </p:sp>
      <p:sp>
        <p:nvSpPr>
          <p:cNvPr id="6" name="Slide Number Placeholder 5"/>
          <p:cNvSpPr>
            <a:spLocks noGrp="1"/>
          </p:cNvSpPr>
          <p:nvPr>
            <p:ph type="sldNum" sz="quarter" idx="12"/>
          </p:nvPr>
        </p:nvSpPr>
        <p:spPr/>
        <p:txBody>
          <a:bodyPr/>
          <a:lstStyle>
            <a:extLst/>
          </a:lstStyle>
          <a:p>
            <a:fld id="{CC2F8880-76A3-499B-BA5B-3D41D7C5D67E}" type="slidenum">
              <a:rPr lang="en-CA" smtClean="0"/>
              <a:t>‹#›</a:t>
            </a:fld>
            <a:endParaRPr lang="en-CA"/>
          </a:p>
        </p:txBody>
      </p:sp>
      <p:sp>
        <p:nvSpPr>
          <p:cNvPr id="7" name="Title 6"/>
          <p:cNvSpPr>
            <a:spLocks noGrp="1"/>
          </p:cNvSpPr>
          <p:nvPr>
            <p:ph type="title"/>
          </p:nvPr>
        </p:nvSpPr>
        <p:spPr>
          <a:xfrm>
            <a:off x="457200" y="274638"/>
            <a:ext cx="8229600" cy="1143000"/>
          </a:xfrm>
          <a:prstGeom prst="rect">
            <a:avLst/>
          </a:prstGeom>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29765672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3138714-1E5D-4CC7-ACA4-741D07778BD8}" type="datetimeFigureOut">
              <a:rPr lang="en-US" smtClean="0"/>
              <a:t>9/7/2018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3FEE6E-7C5F-4653-AA18-9E63EEFBD261}" type="slidenum">
              <a:rPr lang="en-US" smtClean="0"/>
              <a:t>‹#›</a:t>
            </a:fld>
            <a:endParaRPr lang="en-US"/>
          </a:p>
        </p:txBody>
      </p:sp>
    </p:spTree>
    <p:extLst>
      <p:ext uri="{BB962C8B-B14F-4D97-AF65-F5344CB8AC3E}">
        <p14:creationId xmlns:p14="http://schemas.microsoft.com/office/powerpoint/2010/main" val="27456344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31" name="Picture 7" descr="SharedServices_PowerPoint_LtBkgd"/>
          <p:cNvPicPr>
            <a:picLocks noChangeAspect="1" noChangeArrowheads="1"/>
          </p:cNvPicPr>
          <p:nvPr/>
        </p:nvPicPr>
        <p:blipFill>
          <a:blip r:embed="rId14" cstate="print"/>
          <a:srcRect/>
          <a:stretch>
            <a:fillRect/>
          </a:stretch>
        </p:blipFill>
        <p:spPr bwMode="auto">
          <a:xfrm>
            <a:off x="0" y="0"/>
            <a:ext cx="9144000" cy="6858000"/>
          </a:xfrm>
          <a:prstGeom prst="rect">
            <a:avLst/>
          </a:prstGeom>
          <a:noFill/>
        </p:spPr>
      </p:pic>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spcBef>
                <a:spcPct val="0"/>
              </a:spcBef>
              <a:defRPr sz="1400" b="0"/>
            </a:lvl1pPr>
          </a:lstStyle>
          <a:p>
            <a:endParaRPr lang="en-CA"/>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defRPr sz="1400" b="0"/>
            </a:lvl1pPr>
          </a:lstStyle>
          <a:p>
            <a:endParaRPr lang="en-CA"/>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defRPr sz="1400" b="0"/>
            </a:lvl1pPr>
          </a:lstStyle>
          <a:p>
            <a:fld id="{0955BB49-15D0-4E87-A83B-F5117B35CF11}" type="slidenum">
              <a:rPr lang="en-CA"/>
              <a:pPr/>
              <a:t>‹#›</a:t>
            </a:fld>
            <a:endParaRPr lang="en-CA"/>
          </a:p>
        </p:txBody>
      </p:sp>
      <p:sp>
        <p:nvSpPr>
          <p:cNvPr id="1041" name="Rectangle 17"/>
          <p:cNvSpPr>
            <a:spLocks noGrp="1" noChangeArrowheads="1"/>
          </p:cNvSpPr>
          <p:nvPr>
            <p:ph type="body" idx="1"/>
          </p:nvPr>
        </p:nvSpPr>
        <p:spPr bwMode="auto">
          <a:xfrm>
            <a:off x="457200" y="2590800"/>
            <a:ext cx="8229600" cy="34591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dirty="0" smtClean="0"/>
          </a:p>
        </p:txBody>
      </p:sp>
      <p:pic>
        <p:nvPicPr>
          <p:cNvPr id="2" name="Picture 1"/>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0" y="1702"/>
            <a:ext cx="9144000" cy="1085849"/>
          </a:xfrm>
          <a:prstGeom prst="rect">
            <a:avLst/>
          </a:prstGeom>
        </p:spPr>
      </p:pic>
    </p:spTree>
  </p:cSld>
  <p:clrMap bg1="lt1" tx1="dk1" bg2="lt2" tx2="dk2" accent1="accent1" accent2="accent2" accent3="accent3" accent4="accent4" accent5="accent5" accent6="accent6" hlink="hlink" folHlink="folHlink"/>
  <p:sldLayoutIdLst>
    <p:sldLayoutId id="214748365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60" r:id="rId11"/>
    <p:sldLayoutId id="2147483661" r:id="rId12"/>
  </p:sldLayoutIdLst>
  <p:hf hdr="0" ftr="0" dt="0"/>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2400">
          <a:solidFill>
            <a:srgbClr val="003062"/>
          </a:solidFill>
          <a:latin typeface="+mn-lt"/>
          <a:ea typeface="+mn-ea"/>
          <a:cs typeface="+mn-cs"/>
        </a:defRPr>
      </a:lvl1pPr>
      <a:lvl2pPr marL="742950" indent="-285750" algn="l" rtl="0" eaLnBrk="1" fontAlgn="base" hangingPunct="1">
        <a:spcBef>
          <a:spcPct val="20000"/>
        </a:spcBef>
        <a:spcAft>
          <a:spcPct val="0"/>
        </a:spcAft>
        <a:buChar char="–"/>
        <a:defRPr sz="2200">
          <a:solidFill>
            <a:srgbClr val="003062"/>
          </a:solidFill>
          <a:latin typeface="+mn-lt"/>
          <a:cs typeface="+mn-cs"/>
        </a:defRPr>
      </a:lvl2pPr>
      <a:lvl3pPr marL="1143000" indent="-228600" algn="l" rtl="0" eaLnBrk="1" fontAlgn="base" hangingPunct="1">
        <a:spcBef>
          <a:spcPct val="20000"/>
        </a:spcBef>
        <a:spcAft>
          <a:spcPct val="0"/>
        </a:spcAft>
        <a:buChar char="•"/>
        <a:defRPr sz="2200">
          <a:solidFill>
            <a:srgbClr val="003062"/>
          </a:solidFill>
          <a:latin typeface="+mn-lt"/>
          <a:cs typeface="+mn-cs"/>
        </a:defRPr>
      </a:lvl3pPr>
      <a:lvl4pPr marL="1600200" indent="-228600" algn="l" rtl="0" eaLnBrk="1" fontAlgn="base" hangingPunct="1">
        <a:spcBef>
          <a:spcPct val="20000"/>
        </a:spcBef>
        <a:spcAft>
          <a:spcPct val="0"/>
        </a:spcAft>
        <a:buChar char="–"/>
        <a:defRPr sz="2000">
          <a:solidFill>
            <a:srgbClr val="003062"/>
          </a:solidFill>
          <a:latin typeface="+mn-lt"/>
          <a:cs typeface="+mn-cs"/>
        </a:defRPr>
      </a:lvl4pPr>
      <a:lvl5pPr marL="2057400" indent="-228600" algn="l" rtl="0" eaLnBrk="1" fontAlgn="base" hangingPunct="1">
        <a:spcBef>
          <a:spcPct val="20000"/>
        </a:spcBef>
        <a:spcAft>
          <a:spcPct val="0"/>
        </a:spcAft>
        <a:buChar char="»"/>
        <a:defRPr sz="2000">
          <a:solidFill>
            <a:srgbClr val="003062"/>
          </a:solidFill>
          <a:latin typeface="+mn-lt"/>
          <a:cs typeface="+mn-cs"/>
        </a:defRPr>
      </a:lvl5pPr>
      <a:lvl6pPr marL="2514600" indent="-228600" algn="l" rtl="0" eaLnBrk="1" fontAlgn="base" hangingPunct="1">
        <a:spcBef>
          <a:spcPct val="20000"/>
        </a:spcBef>
        <a:spcAft>
          <a:spcPct val="0"/>
        </a:spcAft>
        <a:buChar char="»"/>
        <a:defRPr sz="2000">
          <a:solidFill>
            <a:srgbClr val="003062"/>
          </a:solidFill>
          <a:latin typeface="+mn-lt"/>
          <a:cs typeface="+mn-cs"/>
        </a:defRPr>
      </a:lvl6pPr>
      <a:lvl7pPr marL="2971800" indent="-228600" algn="l" rtl="0" eaLnBrk="1" fontAlgn="base" hangingPunct="1">
        <a:spcBef>
          <a:spcPct val="20000"/>
        </a:spcBef>
        <a:spcAft>
          <a:spcPct val="0"/>
        </a:spcAft>
        <a:buChar char="»"/>
        <a:defRPr sz="2000">
          <a:solidFill>
            <a:srgbClr val="003062"/>
          </a:solidFill>
          <a:latin typeface="+mn-lt"/>
          <a:cs typeface="+mn-cs"/>
        </a:defRPr>
      </a:lvl7pPr>
      <a:lvl8pPr marL="3429000" indent="-228600" algn="l" rtl="0" eaLnBrk="1" fontAlgn="base" hangingPunct="1">
        <a:spcBef>
          <a:spcPct val="20000"/>
        </a:spcBef>
        <a:spcAft>
          <a:spcPct val="0"/>
        </a:spcAft>
        <a:buChar char="»"/>
        <a:defRPr sz="2000">
          <a:solidFill>
            <a:srgbClr val="003062"/>
          </a:solidFill>
          <a:latin typeface="+mn-lt"/>
          <a:cs typeface="+mn-cs"/>
        </a:defRPr>
      </a:lvl8pPr>
      <a:lvl9pPr marL="3886200" indent="-228600" algn="l" rtl="0" eaLnBrk="1" fontAlgn="base" hangingPunct="1">
        <a:spcBef>
          <a:spcPct val="20000"/>
        </a:spcBef>
        <a:spcAft>
          <a:spcPct val="0"/>
        </a:spcAft>
        <a:buChar char="»"/>
        <a:defRPr sz="2000">
          <a:solidFill>
            <a:srgbClr val="003062"/>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image" Target="../media/image5.jpeg"/><Relationship Id="rId5" Type="http://schemas.openxmlformats.org/officeDocument/2006/relationships/hyperlink" Target="http://www.google.com/url?sa=i&amp;rct=j&amp;q=&amp;esrc=s&amp;frm=1&amp;source=images&amp;cd=&amp;cad=rja&amp;docid=IWM5UxIzO2AwYM&amp;tbnid=3hTY8YNC0GFUxM:&amp;ved=0CAUQjRw&amp;url=http://www.psychedelicadventure.net/2008/10/dna-activation-2012.html&amp;ei=hTMKUsbpKcHhygG42oGgDA&amp;bvm=bv.50500085,d.b2I&amp;psig=AFQjCNE2yTqUQbamh9drPfCA9RyQgXttTQ&amp;ust=1376486607536638" TargetMode="Externa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notesSlide" Target="../notesSlides/notesSlide7.xml"/><Relationship Id="rId7" Type="http://schemas.openxmlformats.org/officeDocument/2006/relationships/image" Target="../media/image14.jpeg"/><Relationship Id="rId2" Type="http://schemas.openxmlformats.org/officeDocument/2006/relationships/slideLayout" Target="../slideLayouts/slideLayout11.xml"/><Relationship Id="rId1" Type="http://schemas.openxmlformats.org/officeDocument/2006/relationships/vmlDrawing" Target="../drawings/vmlDrawing1.vml"/><Relationship Id="rId6" Type="http://schemas.openxmlformats.org/officeDocument/2006/relationships/image" Target="../media/image12.emf"/><Relationship Id="rId5" Type="http://schemas.openxmlformats.org/officeDocument/2006/relationships/oleObject" Target="../embeddings/oleObject1.bin"/><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8" Type="http://schemas.openxmlformats.org/officeDocument/2006/relationships/image" Target="../media/image21.jpeg"/><Relationship Id="rId13" Type="http://schemas.openxmlformats.org/officeDocument/2006/relationships/image" Target="../media/image26.jpeg"/><Relationship Id="rId18" Type="http://schemas.openxmlformats.org/officeDocument/2006/relationships/image" Target="../media/image31.png"/><Relationship Id="rId3" Type="http://schemas.openxmlformats.org/officeDocument/2006/relationships/image" Target="../media/image16.jpeg"/><Relationship Id="rId7" Type="http://schemas.openxmlformats.org/officeDocument/2006/relationships/image" Target="../media/image20.jpeg"/><Relationship Id="rId12" Type="http://schemas.openxmlformats.org/officeDocument/2006/relationships/image" Target="../media/image25.jpeg"/><Relationship Id="rId17" Type="http://schemas.openxmlformats.org/officeDocument/2006/relationships/image" Target="../media/image30.jpeg"/><Relationship Id="rId2" Type="http://schemas.openxmlformats.org/officeDocument/2006/relationships/notesSlide" Target="../notesSlides/notesSlide8.xml"/><Relationship Id="rId16" Type="http://schemas.openxmlformats.org/officeDocument/2006/relationships/image" Target="../media/image29.jpeg"/><Relationship Id="rId1" Type="http://schemas.openxmlformats.org/officeDocument/2006/relationships/slideLayout" Target="../slideLayouts/slideLayout11.xml"/><Relationship Id="rId6" Type="http://schemas.openxmlformats.org/officeDocument/2006/relationships/image" Target="../media/image19.jpeg"/><Relationship Id="rId11" Type="http://schemas.openxmlformats.org/officeDocument/2006/relationships/image" Target="../media/image24.jpeg"/><Relationship Id="rId5" Type="http://schemas.openxmlformats.org/officeDocument/2006/relationships/image" Target="../media/image18.jpeg"/><Relationship Id="rId15" Type="http://schemas.openxmlformats.org/officeDocument/2006/relationships/image" Target="../media/image28.jpeg"/><Relationship Id="rId10" Type="http://schemas.openxmlformats.org/officeDocument/2006/relationships/image" Target="../media/image23.jpeg"/><Relationship Id="rId19" Type="http://schemas.openxmlformats.org/officeDocument/2006/relationships/image" Target="../media/image32.png"/><Relationship Id="rId4" Type="http://schemas.openxmlformats.org/officeDocument/2006/relationships/image" Target="../media/image17.png"/><Relationship Id="rId9" Type="http://schemas.openxmlformats.org/officeDocument/2006/relationships/image" Target="../media/image22.jpeg"/><Relationship Id="rId14" Type="http://schemas.openxmlformats.org/officeDocument/2006/relationships/image" Target="../media/image27.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1.xml"/><Relationship Id="rId1" Type="http://schemas.openxmlformats.org/officeDocument/2006/relationships/slideLayout" Target="../slideLayouts/slideLayout11.xml"/><Relationship Id="rId4" Type="http://schemas.openxmlformats.org/officeDocument/2006/relationships/image" Target="../media/image35.jpeg"/></Relationships>
</file>

<file path=ppt/slides/_rels/slide1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2.xml"/><Relationship Id="rId1" Type="http://schemas.openxmlformats.org/officeDocument/2006/relationships/slideLayout" Target="../slideLayouts/slideLayout11.xml"/><Relationship Id="rId4" Type="http://schemas.openxmlformats.org/officeDocument/2006/relationships/image" Target="../media/image35.jpeg"/></Relationships>
</file>

<file path=ppt/slides/_rels/slide1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3.xml"/><Relationship Id="rId1" Type="http://schemas.openxmlformats.org/officeDocument/2006/relationships/slideLayout" Target="../slideLayouts/slideLayout11.xml"/><Relationship Id="rId4" Type="http://schemas.openxmlformats.org/officeDocument/2006/relationships/image" Target="../media/image37.jpeg"/></Relationships>
</file>

<file path=ppt/slides/_rels/slide1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7.xml"/><Relationship Id="rId1" Type="http://schemas.openxmlformats.org/officeDocument/2006/relationships/slideLayout" Target="../slideLayouts/slideLayout11.xml"/><Relationship Id="rId4" Type="http://schemas.openxmlformats.org/officeDocument/2006/relationships/image" Target="../media/image41.jpg"/></Relationships>
</file>

<file path=ppt/slides/_rels/slide1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8.xml"/><Relationship Id="rId1" Type="http://schemas.openxmlformats.org/officeDocument/2006/relationships/slideLayout" Target="../slideLayouts/slideLayout11.xml"/><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9.xml"/><Relationship Id="rId1" Type="http://schemas.openxmlformats.org/officeDocument/2006/relationships/slideLayout" Target="../slideLayouts/slideLayout11.xml"/><Relationship Id="rId4" Type="http://schemas.openxmlformats.org/officeDocument/2006/relationships/image" Target="../media/image45.png"/></Relationships>
</file>

<file path=ppt/slides/_rels/slide2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1.xml"/><Relationship Id="rId1" Type="http://schemas.openxmlformats.org/officeDocument/2006/relationships/slideLayout" Target="../slideLayouts/slideLayout11.xml"/><Relationship Id="rId5" Type="http://schemas.openxmlformats.org/officeDocument/2006/relationships/hyperlink" Target="http://www.fgcouncil.bc.ca/doc-04-speciesplans.html" TargetMode="External"/><Relationship Id="rId4" Type="http://schemas.openxmlformats.org/officeDocument/2006/relationships/image" Target="../media/image48.png"/></Relationships>
</file>

<file path=ppt/slides/_rels/slide2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2.xml"/><Relationship Id="rId1" Type="http://schemas.openxmlformats.org/officeDocument/2006/relationships/slideLayout" Target="../slideLayouts/slideLayout11.xml"/><Relationship Id="rId5" Type="http://schemas.openxmlformats.org/officeDocument/2006/relationships/image" Target="../media/image51.jpeg"/><Relationship Id="rId4" Type="http://schemas.openxmlformats.org/officeDocument/2006/relationships/image" Target="../media/image50.jpg"/></Relationships>
</file>

<file path=ppt/slides/_rels/slide23.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23.xml"/><Relationship Id="rId1" Type="http://schemas.openxmlformats.org/officeDocument/2006/relationships/slideLayout" Target="../slideLayouts/slideLayout11.xml"/><Relationship Id="rId4" Type="http://schemas.openxmlformats.org/officeDocument/2006/relationships/hyperlink" Target="http://www.fgcouncil.bc.ca/doc-03-businessplans.html"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0.xml"/><Relationship Id="rId1" Type="http://schemas.openxmlformats.org/officeDocument/2006/relationships/slideLayout" Target="../slideLayouts/slideLayout9.xml"/><Relationship Id="rId5" Type="http://schemas.openxmlformats.org/officeDocument/2006/relationships/image" Target="../media/image58.png"/><Relationship Id="rId4" Type="http://schemas.openxmlformats.org/officeDocument/2006/relationships/image" Target="../media/image57.png"/></Relationships>
</file>

<file path=ppt/slides/_rels/slide3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2.xml"/><Relationship Id="rId1" Type="http://schemas.openxmlformats.org/officeDocument/2006/relationships/slideLayout" Target="../slideLayouts/slideLayout9.xml"/><Relationship Id="rId4" Type="http://schemas.openxmlformats.org/officeDocument/2006/relationships/image" Target="../media/image61.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http://www2.gov.bc.ca/gov/content/industry/forestry/managing-our-forest-resources/tree-seed/seed-planning-use/climate-based-seed-transfer" TargetMode="External"/><Relationship Id="rId7" Type="http://schemas.openxmlformats.org/officeDocument/2006/relationships/hyperlink" Target="mailto:Leslie.Mcauley@gov.bc.ca" TargetMode="External"/><Relationship Id="rId2" Type="http://schemas.openxmlformats.org/officeDocument/2006/relationships/notesSlide" Target="../notesSlides/notesSlide51.xml"/><Relationship Id="rId1" Type="http://schemas.openxmlformats.org/officeDocument/2006/relationships/slideLayout" Target="../slideLayouts/slideLayout7.xml"/><Relationship Id="rId6" Type="http://schemas.openxmlformats.org/officeDocument/2006/relationships/hyperlink" Target="mailto:Susan.Zedel@gov.bc.ca" TargetMode="External"/><Relationship Id="rId5" Type="http://schemas.openxmlformats.org/officeDocument/2006/relationships/hyperlink" Target="mailto:Margot.Spence@gov.bc.ca" TargetMode="External"/><Relationship Id="rId4" Type="http://schemas.openxmlformats.org/officeDocument/2006/relationships/image" Target="../media/image70.t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7" name="Text Box 9"/>
          <p:cNvSpPr txBox="1">
            <a:spLocks noChangeArrowheads="1"/>
          </p:cNvSpPr>
          <p:nvPr/>
        </p:nvSpPr>
        <p:spPr bwMode="auto">
          <a:xfrm>
            <a:off x="1043608" y="1340768"/>
            <a:ext cx="7056784" cy="5441490"/>
          </a:xfrm>
          <a:prstGeom prst="rect">
            <a:avLst/>
          </a:prstGeom>
          <a:noFill/>
          <a:ln w="9525">
            <a:noFill/>
            <a:miter lim="800000"/>
            <a:headEnd/>
            <a:tailEnd/>
          </a:ln>
          <a:effectLst/>
        </p:spPr>
        <p:txBody>
          <a:bodyPr wrap="square">
            <a:spAutoFit/>
          </a:bodyPr>
          <a:lstStyle/>
          <a:p>
            <a:pPr>
              <a:spcBef>
                <a:spcPct val="50000"/>
              </a:spcBef>
            </a:pPr>
            <a:r>
              <a:rPr lang="en-US" sz="3600" dirty="0">
                <a:solidFill>
                  <a:srgbClr val="0A2972"/>
                </a:solidFill>
              </a:rPr>
              <a:t>Forest Genetics, Tree Seed </a:t>
            </a:r>
            <a:br>
              <a:rPr lang="en-US" sz="3600" dirty="0">
                <a:solidFill>
                  <a:srgbClr val="0A2972"/>
                </a:solidFill>
              </a:rPr>
            </a:br>
            <a:r>
              <a:rPr lang="en-US" sz="3600" dirty="0">
                <a:solidFill>
                  <a:srgbClr val="0A2972"/>
                </a:solidFill>
              </a:rPr>
              <a:t>Regulations and Planning </a:t>
            </a:r>
          </a:p>
          <a:p>
            <a:pPr>
              <a:spcBef>
                <a:spcPts val="1800"/>
              </a:spcBef>
            </a:pPr>
            <a:r>
              <a:rPr lang="en-US" sz="3200" dirty="0">
                <a:solidFill>
                  <a:srgbClr val="0A2972"/>
                </a:solidFill>
              </a:rPr>
              <a:t>and</a:t>
            </a:r>
          </a:p>
          <a:p>
            <a:pPr>
              <a:spcBef>
                <a:spcPts val="1800"/>
              </a:spcBef>
            </a:pPr>
            <a:r>
              <a:rPr lang="en-CA" sz="3600" dirty="0" smtClean="0">
                <a:solidFill>
                  <a:srgbClr val="0A2972"/>
                </a:solidFill>
              </a:rPr>
              <a:t>Climate Based Seed Transfer</a:t>
            </a:r>
            <a:r>
              <a:rPr lang="en-CA" sz="3200" dirty="0" smtClean="0">
                <a:solidFill>
                  <a:srgbClr val="0A2972"/>
                </a:solidFill>
              </a:rPr>
              <a:t/>
            </a:r>
            <a:br>
              <a:rPr lang="en-CA" sz="3200" dirty="0" smtClean="0">
                <a:solidFill>
                  <a:srgbClr val="0A2972"/>
                </a:solidFill>
              </a:rPr>
            </a:br>
            <a:endParaRPr lang="en-CA" sz="3200" dirty="0" smtClean="0">
              <a:solidFill>
                <a:srgbClr val="0A2972"/>
              </a:solidFill>
            </a:endParaRPr>
          </a:p>
          <a:p>
            <a:pPr>
              <a:spcBef>
                <a:spcPct val="50000"/>
              </a:spcBef>
            </a:pPr>
            <a:r>
              <a:rPr lang="en-CA" dirty="0" smtClean="0">
                <a:solidFill>
                  <a:srgbClr val="0A2972"/>
                </a:solidFill>
              </a:rPr>
              <a:t>Presentation to Coastal Forest Industry</a:t>
            </a:r>
            <a:br>
              <a:rPr lang="en-CA" dirty="0" smtClean="0">
                <a:solidFill>
                  <a:srgbClr val="0A2972"/>
                </a:solidFill>
              </a:rPr>
            </a:br>
            <a:r>
              <a:rPr lang="en-CA" dirty="0" smtClean="0">
                <a:solidFill>
                  <a:srgbClr val="0A2972"/>
                </a:solidFill>
              </a:rPr>
              <a:t>Sept 12, 2018</a:t>
            </a:r>
          </a:p>
          <a:p>
            <a:endParaRPr lang="en-CA" dirty="0"/>
          </a:p>
          <a:p>
            <a:r>
              <a:rPr lang="en-CA" dirty="0" smtClean="0"/>
              <a:t>Margot </a:t>
            </a:r>
            <a:r>
              <a:rPr lang="en-CA" dirty="0"/>
              <a:t>Spence, </a:t>
            </a:r>
            <a:r>
              <a:rPr lang="en-CA" dirty="0" smtClean="0"/>
              <a:t>RPF  </a:t>
            </a:r>
            <a:r>
              <a:rPr lang="en-CA" sz="2000" dirty="0" smtClean="0"/>
              <a:t>Tree </a:t>
            </a:r>
            <a:r>
              <a:rPr lang="en-CA" sz="2000" dirty="0"/>
              <a:t>Seed Policy Officer</a:t>
            </a:r>
          </a:p>
          <a:p>
            <a:r>
              <a:rPr lang="en-CA" sz="2000" dirty="0"/>
              <a:t>Forest Improvement and Research Management </a:t>
            </a:r>
            <a:r>
              <a:rPr lang="en-CA" sz="2000" dirty="0" smtClean="0"/>
              <a:t>Branch</a:t>
            </a:r>
            <a:endParaRPr lang="en-CA" dirty="0" smtClean="0">
              <a:solidFill>
                <a:srgbClr val="0A2972"/>
              </a:solidFill>
            </a:endParaRPr>
          </a:p>
        </p:txBody>
      </p:sp>
      <p:sp>
        <p:nvSpPr>
          <p:cNvPr id="2" name="Slide Number Placeholder 1"/>
          <p:cNvSpPr>
            <a:spLocks noGrp="1"/>
          </p:cNvSpPr>
          <p:nvPr>
            <p:ph type="sldNum" sz="quarter" idx="12"/>
          </p:nvPr>
        </p:nvSpPr>
        <p:spPr/>
        <p:txBody>
          <a:bodyPr/>
          <a:lstStyle/>
          <a:p>
            <a:fld id="{16BCA2F2-D0E2-41D3-86FB-216D8F2C80C4}" type="slidenum">
              <a:rPr lang="en-CA" smtClean="0"/>
              <a:pPr/>
              <a:t>1</a:t>
            </a:fld>
            <a:endParaRPr lang="en-CA"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8E3DC41-A898-463E-8273-2E7629AD90ED}"/>
              </a:ext>
            </a:extLst>
          </p:cNvPr>
          <p:cNvSpPr>
            <a:spLocks noGrp="1"/>
          </p:cNvSpPr>
          <p:nvPr>
            <p:ph type="title"/>
          </p:nvPr>
        </p:nvSpPr>
        <p:spPr>
          <a:xfrm>
            <a:off x="827584" y="1166135"/>
            <a:ext cx="7886700" cy="1325563"/>
          </a:xfrm>
        </p:spPr>
        <p:txBody>
          <a:bodyPr>
            <a:normAutofit/>
          </a:bodyPr>
          <a:lstStyle/>
          <a:p>
            <a:pPr algn="ctr"/>
            <a:r>
              <a:rPr lang="en-US" sz="3600" b="1" dirty="0"/>
              <a:t>Forest Genetics, Tree Seed </a:t>
            </a:r>
            <a:br>
              <a:rPr lang="en-US" sz="3600" b="1" dirty="0"/>
            </a:br>
            <a:r>
              <a:rPr lang="en-US" sz="3600" b="1" dirty="0"/>
              <a:t>Regulations and Planning</a:t>
            </a:r>
          </a:p>
        </p:txBody>
      </p:sp>
      <p:sp>
        <p:nvSpPr>
          <p:cNvPr id="3" name="Content Placeholder 2">
            <a:extLst>
              <a:ext uri="{FF2B5EF4-FFF2-40B4-BE49-F238E27FC236}">
                <a16:creationId xmlns="" xmlns:a16="http://schemas.microsoft.com/office/drawing/2014/main" id="{6E621693-F803-4E6C-9919-D0D101BE0446}"/>
              </a:ext>
            </a:extLst>
          </p:cNvPr>
          <p:cNvSpPr>
            <a:spLocks noGrp="1"/>
          </p:cNvSpPr>
          <p:nvPr>
            <p:ph idx="1"/>
          </p:nvPr>
        </p:nvSpPr>
        <p:spPr>
          <a:xfrm>
            <a:off x="755576" y="2506662"/>
            <a:ext cx="7886700" cy="4351338"/>
          </a:xfrm>
        </p:spPr>
        <p:txBody>
          <a:bodyPr>
            <a:normAutofit/>
          </a:bodyPr>
          <a:lstStyle/>
          <a:p>
            <a:pPr marL="0" indent="0">
              <a:buNone/>
            </a:pPr>
            <a:r>
              <a:rPr lang="en-US" sz="3200" b="1" dirty="0"/>
              <a:t>Overview</a:t>
            </a:r>
          </a:p>
          <a:p>
            <a:pPr marL="514350" indent="-514350">
              <a:buFont typeface="+mj-lt"/>
              <a:buAutoNum type="arabicPeriod"/>
            </a:pPr>
            <a:r>
              <a:rPr lang="en-US" sz="3200" dirty="0"/>
              <a:t>Forest Genetic Resource Management</a:t>
            </a:r>
          </a:p>
          <a:p>
            <a:pPr marL="514350" indent="-514350">
              <a:buFont typeface="+mj-lt"/>
              <a:buAutoNum type="arabicPeriod"/>
            </a:pPr>
            <a:r>
              <a:rPr lang="en-US" sz="3200" dirty="0"/>
              <a:t>Tree Seed Use Regulations and Standards</a:t>
            </a:r>
          </a:p>
          <a:p>
            <a:pPr marL="514350" indent="-514350">
              <a:buFont typeface="+mj-lt"/>
              <a:buAutoNum type="arabicPeriod"/>
            </a:pPr>
            <a:r>
              <a:rPr lang="en-US" sz="3200" dirty="0"/>
              <a:t>Seed Planning and Availability</a:t>
            </a:r>
          </a:p>
          <a:p>
            <a:pPr marL="514350" indent="-514350">
              <a:buFont typeface="+mj-lt"/>
              <a:buAutoNum type="arabicPeriod"/>
            </a:pPr>
            <a:endParaRPr lang="en-US" sz="3200" dirty="0"/>
          </a:p>
          <a:p>
            <a:pPr marL="0" indent="0">
              <a:buNone/>
            </a:pPr>
            <a:endParaRPr lang="en-US" sz="3200" dirty="0"/>
          </a:p>
          <a:p>
            <a:pPr marL="0" indent="0">
              <a:buNone/>
            </a:pPr>
            <a:endParaRPr lang="en-US" sz="3200" dirty="0"/>
          </a:p>
        </p:txBody>
      </p:sp>
    </p:spTree>
    <p:extLst>
      <p:ext uri="{BB962C8B-B14F-4D97-AF65-F5344CB8AC3E}">
        <p14:creationId xmlns:p14="http://schemas.microsoft.com/office/powerpoint/2010/main" val="22861527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8E3DC41-A898-463E-8273-2E7629AD90ED}"/>
              </a:ext>
            </a:extLst>
          </p:cNvPr>
          <p:cNvSpPr>
            <a:spLocks noGrp="1"/>
          </p:cNvSpPr>
          <p:nvPr>
            <p:ph type="title"/>
          </p:nvPr>
        </p:nvSpPr>
        <p:spPr>
          <a:xfrm>
            <a:off x="0" y="1138712"/>
            <a:ext cx="8856984" cy="1325563"/>
          </a:xfrm>
        </p:spPr>
        <p:txBody>
          <a:bodyPr>
            <a:normAutofit/>
          </a:bodyPr>
          <a:lstStyle/>
          <a:p>
            <a:r>
              <a:rPr lang="en-US" sz="3600" b="1" dirty="0"/>
              <a:t>Forest Genetics, Tree Seed </a:t>
            </a:r>
            <a:br>
              <a:rPr lang="en-US" sz="3600" b="1" dirty="0"/>
            </a:br>
            <a:r>
              <a:rPr lang="en-US" sz="3600" b="1" dirty="0"/>
              <a:t>Regulations and Planning</a:t>
            </a:r>
          </a:p>
        </p:txBody>
      </p:sp>
      <p:sp>
        <p:nvSpPr>
          <p:cNvPr id="3" name="Content Placeholder 2">
            <a:extLst>
              <a:ext uri="{FF2B5EF4-FFF2-40B4-BE49-F238E27FC236}">
                <a16:creationId xmlns="" xmlns:a16="http://schemas.microsoft.com/office/drawing/2014/main" id="{6E621693-F803-4E6C-9919-D0D101BE0446}"/>
              </a:ext>
            </a:extLst>
          </p:cNvPr>
          <p:cNvSpPr>
            <a:spLocks noGrp="1"/>
          </p:cNvSpPr>
          <p:nvPr>
            <p:ph idx="1"/>
          </p:nvPr>
        </p:nvSpPr>
        <p:spPr>
          <a:xfrm>
            <a:off x="539552" y="2291193"/>
            <a:ext cx="5863590" cy="4351338"/>
          </a:xfrm>
        </p:spPr>
        <p:txBody>
          <a:bodyPr>
            <a:normAutofit/>
          </a:bodyPr>
          <a:lstStyle/>
          <a:p>
            <a:pPr marL="0" indent="0">
              <a:buNone/>
            </a:pPr>
            <a:r>
              <a:rPr lang="en-US" sz="3200" i="1" dirty="0"/>
              <a:t>Why do these matter?</a:t>
            </a:r>
          </a:p>
          <a:p>
            <a:r>
              <a:rPr lang="en-US" dirty="0"/>
              <a:t>Genetic diversity foundation of biodiversity and ecosystem resilience</a:t>
            </a:r>
          </a:p>
          <a:p>
            <a:r>
              <a:rPr lang="en-US" dirty="0"/>
              <a:t>High genetic diversity within a tree species and between populations</a:t>
            </a:r>
          </a:p>
          <a:p>
            <a:r>
              <a:rPr lang="en-US" dirty="0"/>
              <a:t>Forest health and productivity </a:t>
            </a:r>
            <a:br>
              <a:rPr lang="en-US" dirty="0"/>
            </a:br>
            <a:r>
              <a:rPr lang="en-US" dirty="0"/>
              <a:t>(i.e. future timber supply) depends on genetic source of seed.</a:t>
            </a:r>
          </a:p>
          <a:p>
            <a:r>
              <a:rPr lang="en-US" dirty="0"/>
              <a:t>1000s of Kg of seed used to grow the 260M seedlings planted annually</a:t>
            </a:r>
          </a:p>
          <a:p>
            <a:endParaRPr lang="en-US" dirty="0"/>
          </a:p>
          <a:p>
            <a:endParaRPr lang="en-US" dirty="0"/>
          </a:p>
          <a:p>
            <a:endParaRPr lang="en-US" dirty="0"/>
          </a:p>
          <a:p>
            <a:pPr marL="0" indent="0">
              <a:buNone/>
            </a:pPr>
            <a:endParaRPr lang="en-US" dirty="0"/>
          </a:p>
          <a:p>
            <a:pPr marL="0" indent="0">
              <a:buNone/>
            </a:pPr>
            <a:endParaRPr lang="en-US" dirty="0"/>
          </a:p>
          <a:p>
            <a:endParaRPr lang="en-US" dirty="0"/>
          </a:p>
          <a:p>
            <a:endParaRPr lang="en-US" sz="3200" dirty="0"/>
          </a:p>
          <a:p>
            <a:pPr marL="0" indent="0">
              <a:buNone/>
            </a:pPr>
            <a:endParaRPr lang="en-US" sz="3200" dirty="0"/>
          </a:p>
          <a:p>
            <a:pPr marL="0" indent="0">
              <a:buNone/>
            </a:pPr>
            <a:endParaRPr lang="en-US" sz="3200" dirty="0"/>
          </a:p>
        </p:txBody>
      </p:sp>
      <p:pic>
        <p:nvPicPr>
          <p:cNvPr id="6" name="Content Placeholder 4" descr="C:\Documents and Settings\Owner\My Documents\Jack's work files\Presentations and extension\Pictures\Lodgepole pine\Pli elev transect in front of GH (Mike C photo).jpg">
            <a:extLst>
              <a:ext uri="{FF2B5EF4-FFF2-40B4-BE49-F238E27FC236}">
                <a16:creationId xmlns="" xmlns:a16="http://schemas.microsoft.com/office/drawing/2014/main" id="{0E41F9D3-FF05-4163-AACE-9B5744B1800C}"/>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650041" y="3573016"/>
            <a:ext cx="2056329" cy="1276719"/>
          </a:xfrm>
          <a:prstGeom prst="rect">
            <a:avLst/>
          </a:prstGeom>
          <a:noFill/>
          <a:ln w="19050">
            <a:solidFill>
              <a:srgbClr val="F08F00"/>
            </a:solidFill>
            <a:miter lim="800000"/>
            <a:headEnd/>
            <a:tailEnd/>
          </a:ln>
          <a:effectLst/>
        </p:spPr>
      </p:pic>
      <p:pic>
        <p:nvPicPr>
          <p:cNvPr id="7" name="Picture 6" descr="C:\Documents and Settings\Customer\My Documents\Jack's work files\Presentations and extension\Pictures\Interior spruce\Int spruce cones Riverside.jpg">
            <a:extLst>
              <a:ext uri="{FF2B5EF4-FFF2-40B4-BE49-F238E27FC236}">
                <a16:creationId xmlns="" xmlns:a16="http://schemas.microsoft.com/office/drawing/2014/main" id="{F46719EC-C328-48CE-B39B-57316F95A877}"/>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713892" y="5085184"/>
            <a:ext cx="1859828" cy="1394871"/>
          </a:xfrm>
          <a:prstGeom prst="rect">
            <a:avLst/>
          </a:prstGeom>
          <a:noFill/>
          <a:ln w="9525">
            <a:solidFill>
              <a:schemeClr val="tx1"/>
            </a:solidFill>
            <a:miter lim="800000"/>
            <a:headEnd/>
            <a:tailEnd/>
          </a:ln>
          <a:effectLst/>
        </p:spPr>
      </p:pic>
      <p:pic>
        <p:nvPicPr>
          <p:cNvPr id="8" name="Picture 2" descr="http://1.bp.blogspot.com/_4A9r9yKkkNs/SObDZhUOrUI/AAAAAAAABL8/ds3LP831Xds/s400/dna_2012.jpg">
            <a:hlinkClick r:id="rId5"/>
            <a:extLst>
              <a:ext uri="{FF2B5EF4-FFF2-40B4-BE49-F238E27FC236}">
                <a16:creationId xmlns="" xmlns:a16="http://schemas.microsoft.com/office/drawing/2014/main" id="{1CD2EF7D-EAEF-4C52-AFC8-8045FB65747A}"/>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720906" y="2445842"/>
            <a:ext cx="1550942" cy="1008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981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D6B579C-EE22-4C0E-8CB1-C9AC0A8DDF91}"/>
              </a:ext>
            </a:extLst>
          </p:cNvPr>
          <p:cNvSpPr>
            <a:spLocks noGrp="1"/>
          </p:cNvSpPr>
          <p:nvPr>
            <p:ph type="title"/>
          </p:nvPr>
        </p:nvSpPr>
        <p:spPr>
          <a:xfrm>
            <a:off x="1115616" y="1108689"/>
            <a:ext cx="7265670" cy="781071"/>
          </a:xfrm>
        </p:spPr>
        <p:txBody>
          <a:bodyPr/>
          <a:lstStyle/>
          <a:p>
            <a:r>
              <a:rPr lang="en-US" sz="3600" b="1" dirty="0"/>
              <a:t>Seedling Requests by Source</a:t>
            </a:r>
          </a:p>
        </p:txBody>
      </p:sp>
      <p:pic>
        <p:nvPicPr>
          <p:cNvPr id="6" name="Picture 5" descr="Fig03-ProvSeedUseByClass-B-30Jan2018.jpg">
            <a:extLst>
              <a:ext uri="{FF2B5EF4-FFF2-40B4-BE49-F238E27FC236}">
                <a16:creationId xmlns="" xmlns:a16="http://schemas.microsoft.com/office/drawing/2014/main" id="{F1AFE248-E440-48A3-9449-61C7CC9ACEC4}"/>
              </a:ext>
            </a:extLst>
          </p:cNvPr>
          <p:cNvPicPr/>
          <p:nvPr/>
        </p:nvPicPr>
        <p:blipFill>
          <a:blip r:embed="rId3" cstate="screen">
            <a:extLst>
              <a:ext uri="{28A0092B-C50C-407E-A947-70E740481C1C}">
                <a14:useLocalDpi xmlns:a14="http://schemas.microsoft.com/office/drawing/2010/main"/>
              </a:ext>
            </a:extLst>
          </a:blip>
          <a:stretch>
            <a:fillRect/>
          </a:stretch>
        </p:blipFill>
        <p:spPr>
          <a:xfrm>
            <a:off x="1005957" y="1889760"/>
            <a:ext cx="6838950" cy="4420234"/>
          </a:xfrm>
          <a:prstGeom prst="rect">
            <a:avLst/>
          </a:prstGeom>
        </p:spPr>
      </p:pic>
    </p:spTree>
    <p:extLst>
      <p:ext uri="{BB962C8B-B14F-4D97-AF65-F5344CB8AC3E}">
        <p14:creationId xmlns:p14="http://schemas.microsoft.com/office/powerpoint/2010/main" val="28593015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D6B579C-EE22-4C0E-8CB1-C9AC0A8DDF91}"/>
              </a:ext>
            </a:extLst>
          </p:cNvPr>
          <p:cNvSpPr>
            <a:spLocks noGrp="1"/>
          </p:cNvSpPr>
          <p:nvPr>
            <p:ph type="title"/>
          </p:nvPr>
        </p:nvSpPr>
        <p:spPr>
          <a:xfrm>
            <a:off x="467544" y="1124744"/>
            <a:ext cx="8229600" cy="1143000"/>
          </a:xfrm>
        </p:spPr>
        <p:txBody>
          <a:bodyPr>
            <a:normAutofit fontScale="90000"/>
          </a:bodyPr>
          <a:lstStyle/>
          <a:p>
            <a:r>
              <a:rPr lang="en-US" sz="4000" b="1" dirty="0"/>
              <a:t>Class A sowing requests by Species</a:t>
            </a:r>
          </a:p>
        </p:txBody>
      </p:sp>
      <p:pic>
        <p:nvPicPr>
          <p:cNvPr id="4" name="Picture 3" descr="Fig04-SeedUseInterimPolicy-30Jan2018.jpg">
            <a:extLst>
              <a:ext uri="{FF2B5EF4-FFF2-40B4-BE49-F238E27FC236}">
                <a16:creationId xmlns="" xmlns:a16="http://schemas.microsoft.com/office/drawing/2014/main" id="{040EB160-5569-48C9-9786-C45C267EABAB}"/>
              </a:ext>
            </a:extLst>
          </p:cNvPr>
          <p:cNvPicPr/>
          <p:nvPr/>
        </p:nvPicPr>
        <p:blipFill>
          <a:blip r:embed="rId3" cstate="screen">
            <a:extLst>
              <a:ext uri="{28A0092B-C50C-407E-A947-70E740481C1C}">
                <a14:useLocalDpi xmlns:a14="http://schemas.microsoft.com/office/drawing/2010/main"/>
              </a:ext>
            </a:extLst>
          </a:blip>
          <a:stretch>
            <a:fillRect/>
          </a:stretch>
        </p:blipFill>
        <p:spPr>
          <a:xfrm>
            <a:off x="1115616" y="1844824"/>
            <a:ext cx="6768752" cy="5013176"/>
          </a:xfrm>
          <a:prstGeom prst="rect">
            <a:avLst/>
          </a:prstGeom>
        </p:spPr>
      </p:pic>
    </p:spTree>
    <p:extLst>
      <p:ext uri="{BB962C8B-B14F-4D97-AF65-F5344CB8AC3E}">
        <p14:creationId xmlns:p14="http://schemas.microsoft.com/office/powerpoint/2010/main" val="22088991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bwMode="auto">
          <a:xfrm>
            <a:off x="-36924" y="-75400"/>
            <a:ext cx="9144000" cy="6858000"/>
          </a:xfrm>
          <a:prstGeom prst="rect">
            <a:avLst/>
          </a:prstGeom>
          <a:solidFill>
            <a:schemeClr val="bg1"/>
          </a:solidFill>
          <a:ln w="12700" cap="flat" cmpd="sng" algn="ctr">
            <a:no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1200" b="1" i="1" u="none" strike="noStrike" cap="none" normalizeH="0" baseline="0" dirty="0">
              <a:ln>
                <a:noFill/>
              </a:ln>
              <a:solidFill>
                <a:srgbClr val="254A93"/>
              </a:solidFill>
              <a:effectLst/>
              <a:latin typeface="Arial" charset="0"/>
            </a:endParaRPr>
          </a:p>
        </p:txBody>
      </p:sp>
      <p:pic>
        <p:nvPicPr>
          <p:cNvPr id="6" name="Picture 5" descr="FGC conserv poster final Dec 09.JPG"/>
          <p:cNvPicPr>
            <a:picLocks noChangeAspect="1"/>
          </p:cNvPicPr>
          <p:nvPr/>
        </p:nvPicPr>
        <p:blipFill>
          <a:blip r:embed="rId3" cstate="screen">
            <a:extLst>
              <a:ext uri="{28A0092B-C50C-407E-A947-70E740481C1C}">
                <a14:useLocalDpi xmlns:a14="http://schemas.microsoft.com/office/drawing/2010/main"/>
              </a:ext>
            </a:extLst>
          </a:blip>
          <a:srcRect t="14810"/>
          <a:stretch>
            <a:fillRect/>
          </a:stretch>
        </p:blipFill>
        <p:spPr bwMode="auto">
          <a:xfrm>
            <a:off x="6223791" y="1358904"/>
            <a:ext cx="2397019" cy="5193943"/>
          </a:xfrm>
          <a:prstGeom prst="rect">
            <a:avLst/>
          </a:prstGeom>
          <a:noFill/>
          <a:ln w="19050">
            <a:noFill/>
            <a:miter lim="800000"/>
            <a:headEnd/>
            <a:tailEnd/>
          </a:ln>
        </p:spPr>
      </p:pic>
      <p:pic>
        <p:nvPicPr>
          <p:cNvPr id="7" name="Picture 6" descr="FGC value poster final Dec 09.JPG"/>
          <p:cNvPicPr>
            <a:picLocks noChangeAspect="1"/>
          </p:cNvPicPr>
          <p:nvPr/>
        </p:nvPicPr>
        <p:blipFill>
          <a:blip r:embed="rId4" cstate="screen">
            <a:extLst>
              <a:ext uri="{28A0092B-C50C-407E-A947-70E740481C1C}">
                <a14:useLocalDpi xmlns:a14="http://schemas.microsoft.com/office/drawing/2010/main"/>
              </a:ext>
            </a:extLst>
          </a:blip>
          <a:srcRect t="14898"/>
          <a:stretch>
            <a:fillRect/>
          </a:stretch>
        </p:blipFill>
        <p:spPr bwMode="auto">
          <a:xfrm>
            <a:off x="557388" y="1358904"/>
            <a:ext cx="2363483" cy="5118096"/>
          </a:xfrm>
          <a:prstGeom prst="rect">
            <a:avLst/>
          </a:prstGeom>
          <a:noFill/>
          <a:ln w="19050">
            <a:noFill/>
            <a:miter lim="800000"/>
            <a:headEnd/>
            <a:tailEnd/>
          </a:ln>
        </p:spPr>
      </p:pic>
      <p:pic>
        <p:nvPicPr>
          <p:cNvPr id="8" name="Picture 7" descr="FGC resiliance poster final Dec 09.JPG"/>
          <p:cNvPicPr>
            <a:picLocks noChangeAspect="1"/>
          </p:cNvPicPr>
          <p:nvPr/>
        </p:nvPicPr>
        <p:blipFill>
          <a:blip r:embed="rId5" cstate="screen">
            <a:extLst>
              <a:ext uri="{28A0092B-C50C-407E-A947-70E740481C1C}">
                <a14:useLocalDpi xmlns:a14="http://schemas.microsoft.com/office/drawing/2010/main"/>
              </a:ext>
            </a:extLst>
          </a:blip>
          <a:srcRect t="14838"/>
          <a:stretch>
            <a:fillRect/>
          </a:stretch>
        </p:blipFill>
        <p:spPr bwMode="auto">
          <a:xfrm>
            <a:off x="3451077" y="1358904"/>
            <a:ext cx="2384370" cy="5164833"/>
          </a:xfrm>
          <a:prstGeom prst="rect">
            <a:avLst/>
          </a:prstGeom>
          <a:noFill/>
          <a:ln w="19050">
            <a:noFill/>
            <a:miter lim="800000"/>
            <a:headEnd/>
            <a:tailEnd/>
          </a:ln>
        </p:spPr>
      </p:pic>
      <p:sp>
        <p:nvSpPr>
          <p:cNvPr id="10" name="Rectangle 3"/>
          <p:cNvSpPr>
            <a:spLocks noGrp="1" noChangeArrowheads="1"/>
          </p:cNvSpPr>
          <p:nvPr>
            <p:ph type="title"/>
          </p:nvPr>
        </p:nvSpPr>
        <p:spPr>
          <a:xfrm>
            <a:off x="985662" y="768822"/>
            <a:ext cx="7315200" cy="667435"/>
          </a:xfrm>
        </p:spPr>
        <p:txBody>
          <a:bodyPr>
            <a:noAutofit/>
          </a:bodyPr>
          <a:lstStyle/>
          <a:p>
            <a:pPr algn="ctr" eaLnBrk="1" hangingPunct="1"/>
            <a:r>
              <a:rPr lang="en-US" sz="3600" dirty="0"/>
              <a:t/>
            </a:r>
            <a:br>
              <a:rPr lang="en-US" sz="3600" dirty="0"/>
            </a:br>
            <a:endParaRPr lang="en-US" sz="2000" dirty="0"/>
          </a:p>
        </p:txBody>
      </p:sp>
      <p:sp>
        <p:nvSpPr>
          <p:cNvPr id="12" name="Slide Number Placeholder 12"/>
          <p:cNvSpPr txBox="1">
            <a:spLocks/>
          </p:cNvSpPr>
          <p:nvPr/>
        </p:nvSpPr>
        <p:spPr>
          <a:xfrm>
            <a:off x="6553200" y="6248400"/>
            <a:ext cx="2209800" cy="457200"/>
          </a:xfrm>
          <a:prstGeom prst="rect">
            <a:avLst/>
          </a:prstGeom>
          <a:noFill/>
        </p:spPr>
        <p:txBody>
          <a:bodyPr/>
          <a:lstStyle>
            <a:defPPr>
              <a:defRPr lang="en-US"/>
            </a:defPPr>
            <a:lvl1pPr algn="ctr" rtl="0" eaLnBrk="0" fontAlgn="base" hangingPunct="0">
              <a:spcBef>
                <a:spcPct val="0"/>
              </a:spcBef>
              <a:spcAft>
                <a:spcPct val="0"/>
              </a:spcAft>
              <a:defRPr b="1" kern="1200">
                <a:solidFill>
                  <a:schemeClr val="tx1"/>
                </a:solidFill>
                <a:latin typeface="Arial" charset="0"/>
                <a:ea typeface="+mn-ea"/>
                <a:cs typeface="+mn-cs"/>
              </a:defRPr>
            </a:lvl1pPr>
            <a:lvl2pPr marL="457200" algn="ctr" rtl="0" eaLnBrk="0" fontAlgn="base" hangingPunct="0">
              <a:spcBef>
                <a:spcPct val="0"/>
              </a:spcBef>
              <a:spcAft>
                <a:spcPct val="0"/>
              </a:spcAft>
              <a:defRPr b="1" kern="1200">
                <a:solidFill>
                  <a:schemeClr val="tx1"/>
                </a:solidFill>
                <a:latin typeface="Arial" charset="0"/>
                <a:ea typeface="+mn-ea"/>
                <a:cs typeface="+mn-cs"/>
              </a:defRPr>
            </a:lvl2pPr>
            <a:lvl3pPr marL="914400" algn="ctr" rtl="0" eaLnBrk="0" fontAlgn="base" hangingPunct="0">
              <a:spcBef>
                <a:spcPct val="0"/>
              </a:spcBef>
              <a:spcAft>
                <a:spcPct val="0"/>
              </a:spcAft>
              <a:defRPr b="1" kern="1200">
                <a:solidFill>
                  <a:schemeClr val="tx1"/>
                </a:solidFill>
                <a:latin typeface="Arial" charset="0"/>
                <a:ea typeface="+mn-ea"/>
                <a:cs typeface="+mn-cs"/>
              </a:defRPr>
            </a:lvl3pPr>
            <a:lvl4pPr marL="1371600" algn="ctr" rtl="0" eaLnBrk="0" fontAlgn="base" hangingPunct="0">
              <a:spcBef>
                <a:spcPct val="0"/>
              </a:spcBef>
              <a:spcAft>
                <a:spcPct val="0"/>
              </a:spcAft>
              <a:defRPr b="1" kern="1200">
                <a:solidFill>
                  <a:schemeClr val="tx1"/>
                </a:solidFill>
                <a:latin typeface="Arial" charset="0"/>
                <a:ea typeface="+mn-ea"/>
                <a:cs typeface="+mn-cs"/>
              </a:defRPr>
            </a:lvl4pPr>
            <a:lvl5pPr marL="1828800" algn="ctr" rtl="0" eaLnBrk="0" fontAlgn="base" hangingPunct="0">
              <a:spcBef>
                <a:spcPct val="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a:lstStyle>
          <a:p>
            <a:fld id="{75F5AD73-181E-4D82-9930-1148504C0F6D}" type="slidenum">
              <a:rPr lang="en-US" smtClean="0">
                <a:latin typeface="Calibri" pitchFamily="34" charset="0"/>
              </a:rPr>
              <a:pPr/>
              <a:t>6</a:t>
            </a:fld>
            <a:endParaRPr lang="en-US" dirty="0">
              <a:latin typeface="Calibri" pitchFamily="34" charset="0"/>
            </a:endParaRPr>
          </a:p>
        </p:txBody>
      </p:sp>
      <p:sp>
        <p:nvSpPr>
          <p:cNvPr id="11" name="Title 1">
            <a:extLst>
              <a:ext uri="{FF2B5EF4-FFF2-40B4-BE49-F238E27FC236}">
                <a16:creationId xmlns="" xmlns:a16="http://schemas.microsoft.com/office/drawing/2014/main" id="{E73485BC-2918-4589-9885-CAEC60217E23}"/>
              </a:ext>
            </a:extLst>
          </p:cNvPr>
          <p:cNvSpPr txBox="1">
            <a:spLocks/>
          </p:cNvSpPr>
          <p:nvPr/>
        </p:nvSpPr>
        <p:spPr>
          <a:xfrm>
            <a:off x="964217" y="110694"/>
            <a:ext cx="8081107"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smtClean="0"/>
              <a:t>Forest </a:t>
            </a:r>
            <a:r>
              <a:rPr lang="en-US" sz="3600" dirty="0"/>
              <a:t>Genetics Resource </a:t>
            </a:r>
            <a:r>
              <a:rPr lang="en-US" sz="3600" dirty="0" err="1"/>
              <a:t>Mgmt</a:t>
            </a:r>
            <a:endParaRPr lang="en-US" sz="3600" dirty="0"/>
          </a:p>
        </p:txBody>
      </p:sp>
      <p:pic>
        <p:nvPicPr>
          <p:cNvPr id="13" name="Picture 2" descr="C:\Users\Don\AppData\Local\Microsoft\Windows\INetCache\Content.Outlook\VLFM3YV3\2.jpg">
            <a:extLst>
              <a:ext uri="{FF2B5EF4-FFF2-40B4-BE49-F238E27FC236}">
                <a16:creationId xmlns="" xmlns:a16="http://schemas.microsoft.com/office/drawing/2014/main" id="{73118320-CE28-41F4-9FFB-57E1B32C6CBC}"/>
              </a:ext>
            </a:extLst>
          </p:cNvPr>
          <p:cNvPicPr>
            <a:picLocks noChangeAspect="1" noChangeArrowheads="1"/>
          </p:cNvPicPr>
          <p:nvPr/>
        </p:nvPicPr>
        <p:blipFill>
          <a:blip r:embed="rId6" cstate="screen">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98676" y="208777"/>
            <a:ext cx="754614" cy="9767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30555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F3BB08EC-7A7E-4E7D-9916-66B5738B7BEA}"/>
              </a:ext>
            </a:extLst>
          </p:cNvPr>
          <p:cNvSpPr txBox="1">
            <a:spLocks noChangeArrowheads="1"/>
          </p:cNvSpPr>
          <p:nvPr/>
        </p:nvSpPr>
        <p:spPr>
          <a:xfrm>
            <a:off x="419028" y="1948364"/>
            <a:ext cx="8451274" cy="314740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84250" lvl="1" indent="-457200">
              <a:buFont typeface="Wingdings" panose="05000000000000000000" pitchFamily="2" charset="2"/>
              <a:buChar char="§"/>
            </a:pPr>
            <a:r>
              <a:rPr lang="en-US" dirty="0"/>
              <a:t>Appointed by Provincial Chief Forester</a:t>
            </a:r>
          </a:p>
          <a:p>
            <a:pPr marL="984250" lvl="1" indent="-457200">
              <a:buFont typeface="Wingdings" panose="05000000000000000000" pitchFamily="2" charset="2"/>
              <a:buChar char="§"/>
            </a:pPr>
            <a:r>
              <a:rPr lang="en-US" dirty="0"/>
              <a:t>Develop Strategies, Goals, and Plans</a:t>
            </a:r>
          </a:p>
          <a:p>
            <a:pPr marL="984250" lvl="1" indent="-457200">
              <a:buFont typeface="Wingdings" panose="05000000000000000000" pitchFamily="2" charset="2"/>
              <a:buChar char="§"/>
            </a:pPr>
            <a:r>
              <a:rPr lang="en-US" dirty="0"/>
              <a:t>Provide Advice and Coordinates Activities </a:t>
            </a:r>
          </a:p>
          <a:p>
            <a:pPr marL="984250" lvl="1" indent="-457200">
              <a:buFont typeface="Wingdings" panose="05000000000000000000" pitchFamily="2" charset="2"/>
              <a:buChar char="§"/>
            </a:pPr>
            <a:r>
              <a:rPr lang="en-US" dirty="0"/>
              <a:t>Supported by Technical Advisory Committees</a:t>
            </a:r>
            <a:br>
              <a:rPr lang="en-US" dirty="0"/>
            </a:br>
            <a:endParaRPr lang="en-US" dirty="0"/>
          </a:p>
        </p:txBody>
      </p:sp>
      <p:pic>
        <p:nvPicPr>
          <p:cNvPr id="5" name="Picture 6" descr="FGC_logo_no_box_blue.tif">
            <a:extLst>
              <a:ext uri="{FF2B5EF4-FFF2-40B4-BE49-F238E27FC236}">
                <a16:creationId xmlns="" xmlns:a16="http://schemas.microsoft.com/office/drawing/2014/main" id="{08C3E5D1-273C-49A0-86B2-1CB563EA2EC9}"/>
              </a:ext>
            </a:extLst>
          </p:cNvPr>
          <p:cNvPicPr>
            <a:picLocks noChangeAspect="1"/>
          </p:cNvPicPr>
          <p:nvPr/>
        </p:nvPicPr>
        <p:blipFill>
          <a:blip r:embed="rId4" cstate="screen"/>
          <a:srcRect/>
          <a:stretch>
            <a:fillRect/>
          </a:stretch>
        </p:blipFill>
        <p:spPr bwMode="auto">
          <a:xfrm>
            <a:off x="1475656" y="1192495"/>
            <a:ext cx="6888610" cy="698309"/>
          </a:xfrm>
          <a:prstGeom prst="rect">
            <a:avLst/>
          </a:prstGeom>
          <a:noFill/>
          <a:ln w="9525">
            <a:noFill/>
            <a:miter lim="800000"/>
            <a:headEnd/>
            <a:tailEnd/>
          </a:ln>
        </p:spPr>
      </p:pic>
      <p:graphicFrame>
        <p:nvGraphicFramePr>
          <p:cNvPr id="6" name="Object 4">
            <a:extLst>
              <a:ext uri="{FF2B5EF4-FFF2-40B4-BE49-F238E27FC236}">
                <a16:creationId xmlns="" xmlns:a16="http://schemas.microsoft.com/office/drawing/2014/main" id="{339845E5-1EA8-42AE-A688-B24EF15B0FC6}"/>
              </a:ext>
            </a:extLst>
          </p:cNvPr>
          <p:cNvGraphicFramePr>
            <a:graphicFrameLocks noChangeAspect="1"/>
          </p:cNvGraphicFramePr>
          <p:nvPr>
            <p:extLst>
              <p:ext uri="{D42A27DB-BD31-4B8C-83A1-F6EECF244321}">
                <p14:modId xmlns:p14="http://schemas.microsoft.com/office/powerpoint/2010/main" val="622489721"/>
              </p:ext>
            </p:extLst>
          </p:nvPr>
        </p:nvGraphicFramePr>
        <p:xfrm>
          <a:off x="1043903" y="3844843"/>
          <a:ext cx="1935481" cy="2507506"/>
        </p:xfrm>
        <a:graphic>
          <a:graphicData uri="http://schemas.openxmlformats.org/presentationml/2006/ole">
            <mc:AlternateContent xmlns:mc="http://schemas.openxmlformats.org/markup-compatibility/2006">
              <mc:Choice xmlns:v="urn:schemas-microsoft-com:vml" Requires="v">
                <p:oleObj spid="_x0000_s1048" name="Acrobat Document" r:id="rId5" imgW="5829199" imgH="7543800" progId="AcroExch.Document.DC">
                  <p:embed/>
                </p:oleObj>
              </mc:Choice>
              <mc:Fallback>
                <p:oleObj name="Acrobat Document" r:id="rId5" imgW="5829199" imgH="7543800" progId="AcroExch.Document.DC">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43903" y="3844843"/>
                        <a:ext cx="1935481" cy="2507506"/>
                      </a:xfrm>
                      <a:prstGeom prst="rect">
                        <a:avLst/>
                      </a:prstGeom>
                      <a:noFill/>
                      <a:ln w="3175">
                        <a:solidFill>
                          <a:schemeClr val="tx1"/>
                        </a:solidFill>
                        <a:miter lim="800000"/>
                        <a:headEnd/>
                        <a:tailEnd/>
                      </a:ln>
                      <a:effectLst/>
                      <a:extLst/>
                    </p:spPr>
                  </p:pic>
                </p:oleObj>
              </mc:Fallback>
            </mc:AlternateContent>
          </a:graphicData>
        </a:graphic>
      </p:graphicFrame>
      <p:pic>
        <p:nvPicPr>
          <p:cNvPr id="8" name="Picture 7">
            <a:extLst>
              <a:ext uri="{FF2B5EF4-FFF2-40B4-BE49-F238E27FC236}">
                <a16:creationId xmlns="" xmlns:a16="http://schemas.microsoft.com/office/drawing/2014/main" id="{85855936-953B-43E5-9ACD-2606CC90C10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164615" y="3818047"/>
            <a:ext cx="1935481" cy="2555440"/>
          </a:xfrm>
          <a:prstGeom prst="rect">
            <a:avLst/>
          </a:prstGeom>
        </p:spPr>
      </p:pic>
      <p:pic>
        <p:nvPicPr>
          <p:cNvPr id="9" name="Picture 8">
            <a:extLst>
              <a:ext uri="{FF2B5EF4-FFF2-40B4-BE49-F238E27FC236}">
                <a16:creationId xmlns="" xmlns:a16="http://schemas.microsoft.com/office/drawing/2014/main" id="{62CCB783-C67D-4E53-B3CE-FEB535834992}"/>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604259" y="3839186"/>
            <a:ext cx="1935481" cy="2513163"/>
          </a:xfrm>
          <a:prstGeom prst="rect">
            <a:avLst/>
          </a:prstGeom>
        </p:spPr>
      </p:pic>
    </p:spTree>
    <p:extLst>
      <p:ext uri="{BB962C8B-B14F-4D97-AF65-F5344CB8AC3E}">
        <p14:creationId xmlns:p14="http://schemas.microsoft.com/office/powerpoint/2010/main" val="2889055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2">
            <a:extLst>
              <a:ext uri="{FF2B5EF4-FFF2-40B4-BE49-F238E27FC236}">
                <a16:creationId xmlns="" xmlns:a16="http://schemas.microsoft.com/office/drawing/2014/main" id="{FD54A9E3-2366-4E40-89F5-C99D8CD75D2F}"/>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01333" y="1810470"/>
            <a:ext cx="3393814" cy="1237530"/>
          </a:xfrm>
          <a:prstGeom prst="rect">
            <a:avLst/>
          </a:prstGeom>
          <a:noFill/>
          <a:ln>
            <a:noFill/>
          </a:ln>
          <a:effectLst/>
        </p:spPr>
      </p:pic>
      <p:sp>
        <p:nvSpPr>
          <p:cNvPr id="2" name="Title 1"/>
          <p:cNvSpPr>
            <a:spLocks noGrp="1"/>
          </p:cNvSpPr>
          <p:nvPr>
            <p:ph type="title"/>
          </p:nvPr>
        </p:nvSpPr>
        <p:spPr>
          <a:xfrm>
            <a:off x="2370584" y="1052736"/>
            <a:ext cx="4114800" cy="868362"/>
          </a:xfrm>
        </p:spPr>
        <p:txBody>
          <a:bodyPr/>
          <a:lstStyle/>
          <a:p>
            <a:pPr algn="ctr"/>
            <a:r>
              <a:rPr lang="en-CA" b="1" dirty="0"/>
              <a:t>FGC Partners</a:t>
            </a:r>
          </a:p>
        </p:txBody>
      </p:sp>
      <p:pic>
        <p:nvPicPr>
          <p:cNvPr id="5" name="Content Placeholder 4" descr="NRCan.bmp"/>
          <p:cNvPicPr>
            <a:picLocks noGrp="1" noChangeAspect="1"/>
          </p:cNvPicPr>
          <p:nvPr>
            <p:ph idx="1"/>
          </p:nvPr>
        </p:nvPicPr>
        <p:blipFill>
          <a:blip r:embed="rId4" cstate="screen"/>
          <a:stretch>
            <a:fillRect/>
          </a:stretch>
        </p:blipFill>
        <p:spPr>
          <a:xfrm>
            <a:off x="3798640" y="1840853"/>
            <a:ext cx="5345360" cy="436716"/>
          </a:xfrm>
        </p:spPr>
      </p:pic>
      <p:sp>
        <p:nvSpPr>
          <p:cNvPr id="4" name="Slide Number Placeholder 3"/>
          <p:cNvSpPr>
            <a:spLocks noGrp="1"/>
          </p:cNvSpPr>
          <p:nvPr>
            <p:ph type="sldNum" sz="quarter" idx="12"/>
          </p:nvPr>
        </p:nvSpPr>
        <p:spPr/>
        <p:txBody>
          <a:bodyPr/>
          <a:lstStyle/>
          <a:p>
            <a:fld id="{6700BD20-8AEC-4014-A2DB-16A0DA3B5101}" type="slidenum">
              <a:rPr lang="en-CA" smtClean="0"/>
              <a:pPr/>
              <a:t>8</a:t>
            </a:fld>
            <a:endParaRPr lang="en-CA"/>
          </a:p>
        </p:txBody>
      </p:sp>
      <p:pic>
        <p:nvPicPr>
          <p:cNvPr id="16" name="Picture 15" descr="WFM.jpg"/>
          <p:cNvPicPr>
            <a:picLocks noChangeAspect="1"/>
          </p:cNvPicPr>
          <p:nvPr/>
        </p:nvPicPr>
        <p:blipFill>
          <a:blip r:embed="rId5" cstate="screen"/>
          <a:stretch>
            <a:fillRect/>
          </a:stretch>
        </p:blipFill>
        <p:spPr>
          <a:xfrm>
            <a:off x="5796136" y="2391135"/>
            <a:ext cx="1493078" cy="990600"/>
          </a:xfrm>
          <a:prstGeom prst="rect">
            <a:avLst/>
          </a:prstGeom>
        </p:spPr>
      </p:pic>
      <p:pic>
        <p:nvPicPr>
          <p:cNvPr id="17" name="Picture 16" descr="Interfor.jpg"/>
          <p:cNvPicPr>
            <a:picLocks noChangeAspect="1"/>
          </p:cNvPicPr>
          <p:nvPr/>
        </p:nvPicPr>
        <p:blipFill>
          <a:blip r:embed="rId6" cstate="screen"/>
          <a:stretch>
            <a:fillRect/>
          </a:stretch>
        </p:blipFill>
        <p:spPr>
          <a:xfrm>
            <a:off x="2306073" y="3096040"/>
            <a:ext cx="1400176" cy="1066800"/>
          </a:xfrm>
          <a:prstGeom prst="rect">
            <a:avLst/>
          </a:prstGeom>
        </p:spPr>
      </p:pic>
      <p:pic>
        <p:nvPicPr>
          <p:cNvPr id="18" name="Picture 17" descr="WFP.jpg"/>
          <p:cNvPicPr>
            <a:picLocks noChangeAspect="1"/>
          </p:cNvPicPr>
          <p:nvPr/>
        </p:nvPicPr>
        <p:blipFill>
          <a:blip r:embed="rId7" cstate="screen"/>
          <a:stretch>
            <a:fillRect/>
          </a:stretch>
        </p:blipFill>
        <p:spPr>
          <a:xfrm>
            <a:off x="3883130" y="2429235"/>
            <a:ext cx="1536807" cy="914400"/>
          </a:xfrm>
          <a:prstGeom prst="rect">
            <a:avLst/>
          </a:prstGeom>
        </p:spPr>
      </p:pic>
      <p:pic>
        <p:nvPicPr>
          <p:cNvPr id="20" name="Picture 19" descr="Canfor.jpg"/>
          <p:cNvPicPr>
            <a:picLocks noChangeAspect="1"/>
          </p:cNvPicPr>
          <p:nvPr/>
        </p:nvPicPr>
        <p:blipFill>
          <a:blip r:embed="rId8" cstate="screen"/>
          <a:stretch>
            <a:fillRect/>
          </a:stretch>
        </p:blipFill>
        <p:spPr>
          <a:xfrm>
            <a:off x="2306073" y="4274158"/>
            <a:ext cx="1628775" cy="685800"/>
          </a:xfrm>
          <a:prstGeom prst="rect">
            <a:avLst/>
          </a:prstGeom>
        </p:spPr>
      </p:pic>
      <p:pic>
        <p:nvPicPr>
          <p:cNvPr id="21" name="Picture 20" descr="LP.jpg"/>
          <p:cNvPicPr>
            <a:picLocks noChangeAspect="1"/>
          </p:cNvPicPr>
          <p:nvPr/>
        </p:nvPicPr>
        <p:blipFill>
          <a:blip r:embed="rId9" cstate="screen"/>
          <a:stretch>
            <a:fillRect/>
          </a:stretch>
        </p:blipFill>
        <p:spPr>
          <a:xfrm>
            <a:off x="7771642" y="2523772"/>
            <a:ext cx="1089660" cy="952500"/>
          </a:xfrm>
          <a:prstGeom prst="rect">
            <a:avLst/>
          </a:prstGeom>
        </p:spPr>
      </p:pic>
      <p:pic>
        <p:nvPicPr>
          <p:cNvPr id="22" name="Picture 21" descr="tolko.jpg"/>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42746" y="3381735"/>
            <a:ext cx="1855304" cy="533400"/>
          </a:xfrm>
          <a:prstGeom prst="rect">
            <a:avLst/>
          </a:prstGeom>
        </p:spPr>
      </p:pic>
      <p:pic>
        <p:nvPicPr>
          <p:cNvPr id="23" name="Picture 22" descr="timberwest.jpg"/>
          <p:cNvPicPr>
            <a:picLocks noChangeAspect="1"/>
          </p:cNvPicPr>
          <p:nvPr/>
        </p:nvPicPr>
        <p:blipFill>
          <a:blip r:embed="rId11" cstate="screen"/>
          <a:stretch>
            <a:fillRect/>
          </a:stretch>
        </p:blipFill>
        <p:spPr>
          <a:xfrm>
            <a:off x="4299862" y="5276407"/>
            <a:ext cx="1816224" cy="1324331"/>
          </a:xfrm>
          <a:prstGeom prst="rect">
            <a:avLst/>
          </a:prstGeom>
        </p:spPr>
      </p:pic>
      <p:pic>
        <p:nvPicPr>
          <p:cNvPr id="24" name="Picture 23" descr="IslandTimberlands.jpg"/>
          <p:cNvPicPr>
            <a:picLocks noChangeAspect="1"/>
          </p:cNvPicPr>
          <p:nvPr/>
        </p:nvPicPr>
        <p:blipFill>
          <a:blip r:embed="rId12" cstate="screen"/>
          <a:stretch>
            <a:fillRect/>
          </a:stretch>
        </p:blipFill>
        <p:spPr>
          <a:xfrm>
            <a:off x="4427984" y="3568480"/>
            <a:ext cx="2331720" cy="594360"/>
          </a:xfrm>
          <a:prstGeom prst="rect">
            <a:avLst/>
          </a:prstGeom>
        </p:spPr>
      </p:pic>
      <p:pic>
        <p:nvPicPr>
          <p:cNvPr id="26" name="Picture 25" descr="UNBC.jpg"/>
          <p:cNvPicPr>
            <a:picLocks noChangeAspect="1"/>
          </p:cNvPicPr>
          <p:nvPr/>
        </p:nvPicPr>
        <p:blipFill>
          <a:blip r:embed="rId13" cstate="screen"/>
          <a:stretch>
            <a:fillRect/>
          </a:stretch>
        </p:blipFill>
        <p:spPr>
          <a:xfrm>
            <a:off x="401454" y="5434343"/>
            <a:ext cx="1496786" cy="838200"/>
          </a:xfrm>
          <a:prstGeom prst="rect">
            <a:avLst/>
          </a:prstGeom>
        </p:spPr>
      </p:pic>
      <p:pic>
        <p:nvPicPr>
          <p:cNvPr id="27" name="Picture 26" descr="UVic.jpg"/>
          <p:cNvPicPr>
            <a:picLocks noChangeAspect="1"/>
          </p:cNvPicPr>
          <p:nvPr/>
        </p:nvPicPr>
        <p:blipFill>
          <a:blip r:embed="rId14" cstate="screen"/>
          <a:stretch>
            <a:fillRect/>
          </a:stretch>
        </p:blipFill>
        <p:spPr>
          <a:xfrm>
            <a:off x="6460383" y="5617427"/>
            <a:ext cx="1961444" cy="762000"/>
          </a:xfrm>
          <a:prstGeom prst="rect">
            <a:avLst/>
          </a:prstGeom>
        </p:spPr>
      </p:pic>
      <p:pic>
        <p:nvPicPr>
          <p:cNvPr id="28" name="Picture 27" descr="FPInnovations.jpg"/>
          <p:cNvPicPr>
            <a:picLocks noChangeAspect="1"/>
          </p:cNvPicPr>
          <p:nvPr/>
        </p:nvPicPr>
        <p:blipFill>
          <a:blip r:embed="rId15" cstate="screen"/>
          <a:stretch>
            <a:fillRect/>
          </a:stretch>
        </p:blipFill>
        <p:spPr>
          <a:xfrm>
            <a:off x="4299862" y="4333020"/>
            <a:ext cx="2091164" cy="613408"/>
          </a:xfrm>
          <a:prstGeom prst="rect">
            <a:avLst/>
          </a:prstGeom>
        </p:spPr>
      </p:pic>
      <p:pic>
        <p:nvPicPr>
          <p:cNvPr id="102406" name="Picture 6" descr="http://www.sfu.ca/chemistry/groups/Ye/image/logo/sfu_logo.jpg"/>
          <p:cNvPicPr>
            <a:picLocks noChangeAspect="1" noChangeArrowheads="1"/>
          </p:cNvPicPr>
          <p:nvPr/>
        </p:nvPicPr>
        <p:blipFill>
          <a:blip r:embed="rId16" cstate="screen"/>
          <a:srcRect/>
          <a:stretch>
            <a:fillRect/>
          </a:stretch>
        </p:blipFill>
        <p:spPr bwMode="auto">
          <a:xfrm>
            <a:off x="300088" y="4251571"/>
            <a:ext cx="1656184" cy="829896"/>
          </a:xfrm>
          <a:prstGeom prst="rect">
            <a:avLst/>
          </a:prstGeom>
          <a:noFill/>
        </p:spPr>
      </p:pic>
      <p:pic>
        <p:nvPicPr>
          <p:cNvPr id="102408" name="Picture 8" descr="http://www.jobstvnews.com/images/coLogos/forestry_ubcLogo.jpg"/>
          <p:cNvPicPr>
            <a:picLocks noChangeAspect="1" noChangeArrowheads="1"/>
          </p:cNvPicPr>
          <p:nvPr/>
        </p:nvPicPr>
        <p:blipFill>
          <a:blip r:embed="rId17" cstate="screen"/>
          <a:srcRect/>
          <a:stretch>
            <a:fillRect/>
          </a:stretch>
        </p:blipFill>
        <p:spPr bwMode="auto">
          <a:xfrm>
            <a:off x="2511530" y="5219612"/>
            <a:ext cx="1371600" cy="1381126"/>
          </a:xfrm>
          <a:prstGeom prst="rect">
            <a:avLst/>
          </a:prstGeom>
          <a:noFill/>
        </p:spPr>
      </p:pic>
      <p:pic>
        <p:nvPicPr>
          <p:cNvPr id="102410" name="Picture 10" descr="http://www.prt.com/sites/default/files/prt_logo.png"/>
          <p:cNvPicPr>
            <a:picLocks noChangeAspect="1" noChangeArrowheads="1"/>
          </p:cNvPicPr>
          <p:nvPr/>
        </p:nvPicPr>
        <p:blipFill>
          <a:blip r:embed="rId18" cstate="screen"/>
          <a:srcRect/>
          <a:stretch>
            <a:fillRect/>
          </a:stretch>
        </p:blipFill>
        <p:spPr bwMode="auto">
          <a:xfrm>
            <a:off x="6948264" y="3718086"/>
            <a:ext cx="1985046" cy="614934"/>
          </a:xfrm>
          <a:prstGeom prst="rect">
            <a:avLst/>
          </a:prstGeom>
          <a:noFill/>
        </p:spPr>
      </p:pic>
      <p:pic>
        <p:nvPicPr>
          <p:cNvPr id="6" name="Picture 5">
            <a:extLst>
              <a:ext uri="{FF2B5EF4-FFF2-40B4-BE49-F238E27FC236}">
                <a16:creationId xmlns="" xmlns:a16="http://schemas.microsoft.com/office/drawing/2014/main" id="{DE678F68-C269-4CC8-BCD9-5DA9C8931E79}"/>
              </a:ext>
            </a:extLst>
          </p:cNvPr>
          <p:cNvPicPr>
            <a:picLocks noChangeAspect="1"/>
          </p:cNvPicPr>
          <p:nvPr/>
        </p:nvPicPr>
        <p:blipFill>
          <a:blip r:embed="rId19"/>
          <a:stretch>
            <a:fillRect/>
          </a:stretch>
        </p:blipFill>
        <p:spPr>
          <a:xfrm>
            <a:off x="6827335" y="4489601"/>
            <a:ext cx="1888614" cy="1005626"/>
          </a:xfrm>
          <a:prstGeom prst="rect">
            <a:avLst/>
          </a:prstGeom>
        </p:spPr>
      </p:pic>
    </p:spTree>
    <p:extLst>
      <p:ext uri="{BB962C8B-B14F-4D97-AF65-F5344CB8AC3E}">
        <p14:creationId xmlns:p14="http://schemas.microsoft.com/office/powerpoint/2010/main" val="33392828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A6CE91D-A4DC-4F4F-A090-9BC95347BA9A}"/>
              </a:ext>
            </a:extLst>
          </p:cNvPr>
          <p:cNvSpPr>
            <a:spLocks noGrp="1"/>
          </p:cNvSpPr>
          <p:nvPr>
            <p:ph type="title"/>
          </p:nvPr>
        </p:nvSpPr>
        <p:spPr>
          <a:xfrm>
            <a:off x="827584" y="1052736"/>
            <a:ext cx="7886700" cy="1325563"/>
          </a:xfrm>
        </p:spPr>
        <p:txBody>
          <a:bodyPr>
            <a:normAutofit/>
          </a:bodyPr>
          <a:lstStyle/>
          <a:p>
            <a:r>
              <a:rPr lang="en-US" sz="3600" b="1" dirty="0"/>
              <a:t>Roles and Responsibilities</a:t>
            </a:r>
          </a:p>
        </p:txBody>
      </p:sp>
      <p:graphicFrame>
        <p:nvGraphicFramePr>
          <p:cNvPr id="5" name="Table 4">
            <a:extLst>
              <a:ext uri="{FF2B5EF4-FFF2-40B4-BE49-F238E27FC236}">
                <a16:creationId xmlns="" xmlns:a16="http://schemas.microsoft.com/office/drawing/2014/main" id="{C1260AE5-9E67-45F0-BE94-D1790F09EA53}"/>
              </a:ext>
            </a:extLst>
          </p:cNvPr>
          <p:cNvGraphicFramePr>
            <a:graphicFrameLocks noGrp="1"/>
          </p:cNvGraphicFramePr>
          <p:nvPr>
            <p:extLst>
              <p:ext uri="{D42A27DB-BD31-4B8C-83A1-F6EECF244321}">
                <p14:modId xmlns:p14="http://schemas.microsoft.com/office/powerpoint/2010/main" val="2413463428"/>
              </p:ext>
            </p:extLst>
          </p:nvPr>
        </p:nvGraphicFramePr>
        <p:xfrm>
          <a:off x="395536" y="1683147"/>
          <a:ext cx="8371492" cy="5120640"/>
        </p:xfrm>
        <a:graphic>
          <a:graphicData uri="http://schemas.openxmlformats.org/drawingml/2006/table">
            <a:tbl>
              <a:tblPr firstRow="1" bandRow="1">
                <a:tableStyleId>{5940675A-B579-460E-94D1-54222C63F5DA}</a:tableStyleId>
              </a:tblPr>
              <a:tblGrid>
                <a:gridCol w="3208724">
                  <a:extLst>
                    <a:ext uri="{9D8B030D-6E8A-4147-A177-3AD203B41FA5}">
                      <a16:colId xmlns="" xmlns:a16="http://schemas.microsoft.com/office/drawing/2014/main" val="3679543132"/>
                    </a:ext>
                  </a:extLst>
                </a:gridCol>
                <a:gridCol w="2839948">
                  <a:extLst>
                    <a:ext uri="{9D8B030D-6E8A-4147-A177-3AD203B41FA5}">
                      <a16:colId xmlns="" xmlns:a16="http://schemas.microsoft.com/office/drawing/2014/main" val="2254239222"/>
                    </a:ext>
                  </a:extLst>
                </a:gridCol>
                <a:gridCol w="2322820"/>
              </a:tblGrid>
              <a:tr h="1167904">
                <a:tc>
                  <a:txBody>
                    <a:bodyPr/>
                    <a:lstStyle/>
                    <a:p>
                      <a:pPr algn="ctr"/>
                      <a:r>
                        <a:rPr lang="en-US" sz="1800" b="1" dirty="0"/>
                        <a:t>Ministry  of Forests…</a:t>
                      </a:r>
                      <a:br>
                        <a:rPr lang="en-US" sz="1800" b="1" dirty="0"/>
                      </a:br>
                      <a:r>
                        <a:rPr lang="en-US" sz="1800" b="1" dirty="0"/>
                        <a:t>Forest Improvement and Research Management </a:t>
                      </a:r>
                      <a:r>
                        <a:rPr lang="en-US" sz="1800" b="1" dirty="0" smtClean="0"/>
                        <a:t>Branch (FIRM)</a:t>
                      </a:r>
                      <a:endParaRPr lang="en-US" sz="1800" b="1" dirty="0"/>
                    </a:p>
                  </a:txBody>
                  <a:tcPr anchor="ctr">
                    <a:solidFill>
                      <a:schemeClr val="accent6">
                        <a:lumMod val="20000"/>
                        <a:lumOff val="80000"/>
                      </a:schemeClr>
                    </a:solidFill>
                  </a:tcPr>
                </a:tc>
                <a:tc>
                  <a:txBody>
                    <a:bodyPr/>
                    <a:lstStyle/>
                    <a:p>
                      <a:pPr algn="ctr"/>
                      <a:r>
                        <a:rPr lang="en-US" sz="1800" b="1" dirty="0"/>
                        <a:t>Licensees/BCTS</a:t>
                      </a:r>
                    </a:p>
                  </a:txBody>
                  <a:tcPr anchor="ctr">
                    <a:solidFill>
                      <a:schemeClr val="accent5">
                        <a:lumMod val="20000"/>
                        <a:lumOff val="80000"/>
                      </a:schemeClr>
                    </a:solidFill>
                  </a:tcPr>
                </a:tc>
                <a:tc>
                  <a:txBody>
                    <a:bodyPr/>
                    <a:lstStyle/>
                    <a:p>
                      <a:pPr algn="ctr"/>
                      <a:r>
                        <a:rPr lang="en-US" sz="1800" b="1" dirty="0"/>
                        <a:t>Academia</a:t>
                      </a:r>
                    </a:p>
                  </a:txBody>
                  <a:tcPr anchor="ctr">
                    <a:solidFill>
                      <a:schemeClr val="accent4">
                        <a:lumMod val="20000"/>
                        <a:lumOff val="80000"/>
                      </a:schemeClr>
                    </a:solidFill>
                  </a:tcPr>
                </a:tc>
                <a:extLst>
                  <a:ext uri="{0D108BD9-81ED-4DB2-BD59-A6C34878D82A}">
                    <a16:rowId xmlns="" xmlns:a16="http://schemas.microsoft.com/office/drawing/2014/main" val="2054563753"/>
                  </a:ext>
                </a:extLst>
              </a:tr>
              <a:tr h="359355">
                <a:tc>
                  <a:txBody>
                    <a:bodyPr/>
                    <a:lstStyle/>
                    <a:p>
                      <a:pPr algn="ctr"/>
                      <a:r>
                        <a:rPr lang="en-US" dirty="0"/>
                        <a:t>Research</a:t>
                      </a:r>
                    </a:p>
                  </a:txBody>
                  <a:tcP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Harvesting</a:t>
                      </a:r>
                    </a:p>
                  </a:txBody>
                  <a:tcPr>
                    <a:solidFill>
                      <a:schemeClr val="accent5">
                        <a:lumMod val="20000"/>
                        <a:lumOff val="80000"/>
                      </a:schemeClr>
                    </a:solidFill>
                  </a:tcPr>
                </a:tc>
                <a:tc>
                  <a:txBody>
                    <a:bodyPr/>
                    <a:lstStyle/>
                    <a:p>
                      <a:pPr algn="ctr"/>
                      <a:r>
                        <a:rPr lang="en-US" dirty="0"/>
                        <a:t>Research</a:t>
                      </a:r>
                    </a:p>
                  </a:txBody>
                  <a:tcPr>
                    <a:solidFill>
                      <a:schemeClr val="accent4">
                        <a:lumMod val="20000"/>
                        <a:lumOff val="80000"/>
                      </a:schemeClr>
                    </a:solidFill>
                  </a:tcPr>
                </a:tc>
                <a:extLst>
                  <a:ext uri="{0D108BD9-81ED-4DB2-BD59-A6C34878D82A}">
                    <a16:rowId xmlns="" xmlns:a16="http://schemas.microsoft.com/office/drawing/2014/main" val="587601423"/>
                  </a:ext>
                </a:extLst>
              </a:tr>
              <a:tr h="359355">
                <a:tc>
                  <a:txBody>
                    <a:bodyPr/>
                    <a:lstStyle/>
                    <a:p>
                      <a:pPr algn="ctr"/>
                      <a:r>
                        <a:rPr lang="en-US" dirty="0"/>
                        <a:t>Tree Breeding</a:t>
                      </a:r>
                    </a:p>
                  </a:txBody>
                  <a:tcP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Silviculture</a:t>
                      </a:r>
                    </a:p>
                  </a:txBody>
                  <a:tcPr>
                    <a:solidFill>
                      <a:schemeClr val="accent5">
                        <a:lumMod val="20000"/>
                        <a:lumOff val="80000"/>
                      </a:schemeClr>
                    </a:solidFill>
                  </a:tcPr>
                </a:tc>
                <a:tc>
                  <a:txBody>
                    <a:bodyPr/>
                    <a:lstStyle/>
                    <a:p>
                      <a:pPr algn="ctr"/>
                      <a:r>
                        <a:rPr lang="en-US" dirty="0"/>
                        <a:t>Education</a:t>
                      </a:r>
                    </a:p>
                  </a:txBody>
                  <a:tcPr>
                    <a:solidFill>
                      <a:schemeClr val="accent4">
                        <a:lumMod val="20000"/>
                        <a:lumOff val="80000"/>
                      </a:schemeClr>
                    </a:solidFill>
                  </a:tcPr>
                </a:tc>
                <a:extLst>
                  <a:ext uri="{0D108BD9-81ED-4DB2-BD59-A6C34878D82A}">
                    <a16:rowId xmlns="" xmlns:a16="http://schemas.microsoft.com/office/drawing/2014/main" val="1481075607"/>
                  </a:ext>
                </a:extLst>
              </a:tr>
              <a:tr h="359355">
                <a:tc>
                  <a:txBody>
                    <a:bodyPr/>
                    <a:lstStyle/>
                    <a:p>
                      <a:pPr algn="ctr"/>
                      <a:r>
                        <a:rPr lang="en-US" dirty="0"/>
                        <a:t>Seed Orchards</a:t>
                      </a:r>
                    </a:p>
                  </a:txBody>
                  <a:tcP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Seed Planning</a:t>
                      </a:r>
                    </a:p>
                  </a:txBody>
                  <a:tcPr>
                    <a:solidFill>
                      <a:schemeClr val="accent5">
                        <a:lumMod val="20000"/>
                        <a:lumOff val="80000"/>
                      </a:schemeClr>
                    </a:solidFill>
                  </a:tcPr>
                </a:tc>
                <a:tc>
                  <a:txBody>
                    <a:bodyPr/>
                    <a:lstStyle/>
                    <a:p>
                      <a:pPr algn="ctr"/>
                      <a:r>
                        <a:rPr lang="en-US" dirty="0" smtClean="0"/>
                        <a:t>(Climate modelling)</a:t>
                      </a:r>
                      <a:endParaRPr lang="en-US" dirty="0"/>
                    </a:p>
                  </a:txBody>
                  <a:tcPr>
                    <a:solidFill>
                      <a:schemeClr val="accent4">
                        <a:lumMod val="20000"/>
                        <a:lumOff val="80000"/>
                      </a:schemeClr>
                    </a:solidFill>
                  </a:tcPr>
                </a:tc>
                <a:extLst>
                  <a:ext uri="{0D108BD9-81ED-4DB2-BD59-A6C34878D82A}">
                    <a16:rowId xmlns="" xmlns:a16="http://schemas.microsoft.com/office/drawing/2014/main" val="1766822619"/>
                  </a:ext>
                </a:extLst>
              </a:tr>
              <a:tr h="359355">
                <a:tc>
                  <a:txBody>
                    <a:bodyPr/>
                    <a:lstStyle/>
                    <a:p>
                      <a:pPr algn="ctr"/>
                      <a:r>
                        <a:rPr lang="en-US" dirty="0"/>
                        <a:t>Policy and Planning</a:t>
                      </a:r>
                    </a:p>
                  </a:txBody>
                  <a:tcP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Seed Orchards</a:t>
                      </a:r>
                    </a:p>
                  </a:txBody>
                  <a:tcPr>
                    <a:solidFill>
                      <a:schemeClr val="accent5">
                        <a:lumMod val="20000"/>
                        <a:lumOff val="80000"/>
                      </a:schemeClr>
                    </a:solidFill>
                  </a:tcPr>
                </a:tc>
                <a:tc>
                  <a:txBody>
                    <a:bodyPr/>
                    <a:lstStyle/>
                    <a:p>
                      <a:pPr algn="ctr"/>
                      <a:r>
                        <a:rPr lang="en-US" dirty="0" smtClean="0"/>
                        <a:t>(In </a:t>
                      </a:r>
                      <a:r>
                        <a:rPr lang="en-US" dirty="0"/>
                        <a:t>situ </a:t>
                      </a:r>
                      <a:r>
                        <a:rPr lang="en-US" dirty="0" smtClean="0"/>
                        <a:t>catalogue)</a:t>
                      </a:r>
                      <a:endParaRPr lang="en-US" dirty="0"/>
                    </a:p>
                  </a:txBody>
                  <a:tcPr>
                    <a:solidFill>
                      <a:schemeClr val="accent4">
                        <a:lumMod val="20000"/>
                        <a:lumOff val="80000"/>
                      </a:schemeClr>
                    </a:solidFill>
                  </a:tcPr>
                </a:tc>
                <a:extLst>
                  <a:ext uri="{0D108BD9-81ED-4DB2-BD59-A6C34878D82A}">
                    <a16:rowId xmlns="" xmlns:a16="http://schemas.microsoft.com/office/drawing/2014/main" val="1886880326"/>
                  </a:ext>
                </a:extLst>
              </a:tr>
              <a:tr h="359355">
                <a:tc>
                  <a:txBody>
                    <a:bodyPr/>
                    <a:lstStyle/>
                    <a:p>
                      <a:pPr algn="ctr"/>
                      <a:r>
                        <a:rPr lang="en-US" dirty="0"/>
                        <a:t>Tree Seed Centre</a:t>
                      </a:r>
                    </a:p>
                  </a:txBody>
                  <a:tcPr>
                    <a:solidFill>
                      <a:schemeClr val="accent6">
                        <a:lumMod val="20000"/>
                        <a:lumOff val="80000"/>
                      </a:schemeClr>
                    </a:solidFill>
                  </a:tcPr>
                </a:tc>
                <a:tc>
                  <a:txBody>
                    <a:bodyPr/>
                    <a:lstStyle/>
                    <a:p>
                      <a:pPr algn="ctr"/>
                      <a:r>
                        <a:rPr lang="en-US" dirty="0"/>
                        <a:t>Reporting</a:t>
                      </a:r>
                    </a:p>
                  </a:txBody>
                  <a:tcPr>
                    <a:solidFill>
                      <a:schemeClr val="accent5">
                        <a:lumMod val="20000"/>
                        <a:lumOff val="80000"/>
                      </a:schemeClr>
                    </a:solidFill>
                  </a:tcPr>
                </a:tc>
                <a:tc>
                  <a:txBody>
                    <a:bodyPr/>
                    <a:lstStyle/>
                    <a:p>
                      <a:endParaRPr lang="en-CA"/>
                    </a:p>
                  </a:txBody>
                  <a:tcPr>
                    <a:solidFill>
                      <a:schemeClr val="accent4">
                        <a:lumMod val="20000"/>
                        <a:lumOff val="80000"/>
                      </a:schemeClr>
                    </a:solidFill>
                  </a:tcPr>
                </a:tc>
                <a:extLst>
                  <a:ext uri="{0D108BD9-81ED-4DB2-BD59-A6C34878D82A}">
                    <a16:rowId xmlns="" xmlns:a16="http://schemas.microsoft.com/office/drawing/2014/main" val="4178301900"/>
                  </a:ext>
                </a:extLst>
              </a:tr>
              <a:tr h="359355">
                <a:tc>
                  <a:txBody>
                    <a:bodyPr/>
                    <a:lstStyle/>
                    <a:p>
                      <a:pPr algn="ctr"/>
                      <a:r>
                        <a:rPr lang="en-US" dirty="0"/>
                        <a:t>Information Systems</a:t>
                      </a:r>
                    </a:p>
                  </a:txBody>
                  <a:tcPr>
                    <a:solidFill>
                      <a:schemeClr val="accent6">
                        <a:lumMod val="20000"/>
                        <a:lumOff val="80000"/>
                      </a:schemeClr>
                    </a:solidFill>
                  </a:tcPr>
                </a:tc>
                <a:tc>
                  <a:txBody>
                    <a:bodyPr/>
                    <a:lstStyle/>
                    <a:p>
                      <a:pPr algn="ctr"/>
                      <a:endParaRPr lang="en-US" dirty="0"/>
                    </a:p>
                  </a:txBody>
                  <a:tcPr>
                    <a:solidFill>
                      <a:schemeClr val="accent5">
                        <a:lumMod val="20000"/>
                        <a:lumOff val="80000"/>
                      </a:schemeClr>
                    </a:solidFill>
                  </a:tcPr>
                </a:tc>
                <a:tc>
                  <a:txBody>
                    <a:bodyPr/>
                    <a:lstStyle/>
                    <a:p>
                      <a:endParaRPr lang="en-CA"/>
                    </a:p>
                  </a:txBody>
                  <a:tcPr>
                    <a:solidFill>
                      <a:schemeClr val="accent4">
                        <a:lumMod val="20000"/>
                        <a:lumOff val="80000"/>
                      </a:schemeClr>
                    </a:solidFill>
                  </a:tcPr>
                </a:tc>
                <a:extLst>
                  <a:ext uri="{0D108BD9-81ED-4DB2-BD59-A6C34878D82A}">
                    <a16:rowId xmlns="" xmlns:a16="http://schemas.microsoft.com/office/drawing/2014/main" val="3265487447"/>
                  </a:ext>
                </a:extLst>
              </a:tr>
              <a:tr h="359355">
                <a:tc>
                  <a:txBody>
                    <a:bodyPr/>
                    <a:lstStyle/>
                    <a:p>
                      <a:pPr algn="ctr"/>
                      <a:r>
                        <a:rPr lang="en-US" b="1" dirty="0"/>
                        <a:t>Region/Districts</a:t>
                      </a:r>
                    </a:p>
                  </a:txBody>
                  <a:tcPr>
                    <a:solidFill>
                      <a:schemeClr val="accent6">
                        <a:lumMod val="40000"/>
                        <a:lumOff val="60000"/>
                      </a:schemeClr>
                    </a:solidFill>
                  </a:tcPr>
                </a:tc>
                <a:tc gridSpan="2">
                  <a:txBody>
                    <a:bodyPr/>
                    <a:lstStyle/>
                    <a:p>
                      <a:pPr algn="ctr"/>
                      <a:r>
                        <a:rPr lang="en-US" b="1" dirty="0"/>
                        <a:t>Private Companies </a:t>
                      </a:r>
                    </a:p>
                  </a:txBody>
                  <a:tcPr>
                    <a:solidFill>
                      <a:schemeClr val="accent2">
                        <a:lumMod val="20000"/>
                        <a:lumOff val="80000"/>
                      </a:schemeClr>
                    </a:solidFill>
                  </a:tcPr>
                </a:tc>
                <a:tc hMerge="1">
                  <a:txBody>
                    <a:bodyPr/>
                    <a:lstStyle/>
                    <a:p>
                      <a:endParaRPr lang="en-CA"/>
                    </a:p>
                  </a:txBody>
                  <a:tcPr/>
                </a:tc>
                <a:extLst>
                  <a:ext uri="{0D108BD9-81ED-4DB2-BD59-A6C34878D82A}">
                    <a16:rowId xmlns="" xmlns:a16="http://schemas.microsoft.com/office/drawing/2014/main" val="1516814535"/>
                  </a:ext>
                </a:extLst>
              </a:tr>
              <a:tr h="35935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Authorizations</a:t>
                      </a:r>
                    </a:p>
                  </a:txBody>
                  <a:tcPr>
                    <a:solidFill>
                      <a:schemeClr val="accent6">
                        <a:lumMod val="40000"/>
                        <a:lumOff val="60000"/>
                      </a:schemeClr>
                    </a:solidFill>
                  </a:tcPr>
                </a:tc>
                <a:tc>
                  <a:txBody>
                    <a:bodyPr/>
                    <a:lstStyle/>
                    <a:p>
                      <a:pPr algn="ctr"/>
                      <a:r>
                        <a:rPr lang="en-US" dirty="0"/>
                        <a:t>Seed Orchards</a:t>
                      </a:r>
                    </a:p>
                  </a:txBody>
                  <a:tcPr>
                    <a:solidFill>
                      <a:schemeClr val="accent2">
                        <a:lumMod val="20000"/>
                        <a:lumOff val="80000"/>
                      </a:schemeClr>
                    </a:solidFill>
                  </a:tcPr>
                </a:tc>
                <a:tc>
                  <a:txBody>
                    <a:bodyPr/>
                    <a:lstStyle/>
                    <a:p>
                      <a:pPr algn="ctr"/>
                      <a:r>
                        <a:rPr lang="en-US" dirty="0"/>
                        <a:t>Cone collections</a:t>
                      </a:r>
                    </a:p>
                  </a:txBody>
                  <a:tcPr>
                    <a:solidFill>
                      <a:schemeClr val="accent2">
                        <a:lumMod val="20000"/>
                        <a:lumOff val="80000"/>
                      </a:schemeClr>
                    </a:solidFill>
                  </a:tcPr>
                </a:tc>
                <a:extLst>
                  <a:ext uri="{0D108BD9-81ED-4DB2-BD59-A6C34878D82A}">
                    <a16:rowId xmlns="" xmlns:a16="http://schemas.microsoft.com/office/drawing/2014/main" val="4164351648"/>
                  </a:ext>
                </a:extLst>
              </a:tr>
              <a:tr h="359355">
                <a:tc>
                  <a:txBody>
                    <a:bodyPr/>
                    <a:lstStyle/>
                    <a:p>
                      <a:pPr algn="ctr"/>
                      <a:r>
                        <a:rPr lang="en-US" dirty="0"/>
                        <a:t>Silviculture</a:t>
                      </a:r>
                    </a:p>
                  </a:txBody>
                  <a:tcPr>
                    <a:solidFill>
                      <a:schemeClr val="accent6">
                        <a:lumMod val="40000"/>
                        <a:lumOff val="60000"/>
                      </a:schemeClr>
                    </a:solidFill>
                  </a:tcPr>
                </a:tc>
                <a:tc>
                  <a:txBody>
                    <a:bodyPr/>
                    <a:lstStyle/>
                    <a:p>
                      <a:pPr algn="ctr"/>
                      <a:r>
                        <a:rPr lang="en-US" dirty="0"/>
                        <a:t>Seedling Nurseries</a:t>
                      </a:r>
                    </a:p>
                  </a:txBody>
                  <a:tcPr>
                    <a:solidFill>
                      <a:schemeClr val="accent2">
                        <a:lumMod val="20000"/>
                        <a:lumOff val="80000"/>
                      </a:schemeClr>
                    </a:solidFill>
                  </a:tcPr>
                </a:tc>
                <a:tc>
                  <a:txBody>
                    <a:bodyPr/>
                    <a:lstStyle/>
                    <a:p>
                      <a:pPr algn="ctr"/>
                      <a:r>
                        <a:rPr lang="en-US" dirty="0"/>
                        <a:t>Stock Coordination</a:t>
                      </a:r>
                    </a:p>
                  </a:txBody>
                  <a:tcPr>
                    <a:solidFill>
                      <a:schemeClr val="accent2">
                        <a:lumMod val="20000"/>
                        <a:lumOff val="80000"/>
                      </a:schemeClr>
                    </a:solidFill>
                  </a:tcPr>
                </a:tc>
                <a:extLst>
                  <a:ext uri="{0D108BD9-81ED-4DB2-BD59-A6C34878D82A}">
                    <a16:rowId xmlns="" xmlns:a16="http://schemas.microsoft.com/office/drawing/2014/main" val="2804668017"/>
                  </a:ext>
                </a:extLst>
              </a:tr>
              <a:tr h="62887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Compliance and Enforcement</a:t>
                      </a:r>
                    </a:p>
                  </a:txBody>
                  <a:tcPr>
                    <a:solidFill>
                      <a:schemeClr val="accent6">
                        <a:lumMod val="40000"/>
                        <a:lumOff val="60000"/>
                      </a:schemeClr>
                    </a:solidFill>
                  </a:tcPr>
                </a:tc>
                <a:tc>
                  <a:txBody>
                    <a:bodyPr/>
                    <a:lstStyle/>
                    <a:p>
                      <a:pPr algn="ctr"/>
                      <a:r>
                        <a:rPr lang="en-US" dirty="0"/>
                        <a:t>Field test measurement</a:t>
                      </a:r>
                      <a:br>
                        <a:rPr lang="en-US" dirty="0"/>
                      </a:br>
                      <a:r>
                        <a:rPr lang="en-US" dirty="0"/>
                        <a:t>and maintenance</a:t>
                      </a:r>
                    </a:p>
                  </a:txBody>
                  <a:tcPr>
                    <a:solidFill>
                      <a:schemeClr val="accent2">
                        <a:lumMod val="20000"/>
                        <a:lumOff val="80000"/>
                      </a:schemeClr>
                    </a:solidFill>
                  </a:tcPr>
                </a:tc>
                <a:tc>
                  <a:txBody>
                    <a:bodyPr/>
                    <a:lstStyle/>
                    <a:p>
                      <a:pPr algn="ctr"/>
                      <a:r>
                        <a:rPr lang="en-US" dirty="0"/>
                        <a:t>Planting</a:t>
                      </a:r>
                    </a:p>
                  </a:txBody>
                  <a:tcPr>
                    <a:solidFill>
                      <a:schemeClr val="accent2">
                        <a:lumMod val="20000"/>
                        <a:lumOff val="80000"/>
                      </a:schemeClr>
                    </a:solidFill>
                  </a:tcPr>
                </a:tc>
                <a:extLst>
                  <a:ext uri="{0D108BD9-81ED-4DB2-BD59-A6C34878D82A}">
                    <a16:rowId xmlns="" xmlns:a16="http://schemas.microsoft.com/office/drawing/2014/main" val="3190899973"/>
                  </a:ext>
                </a:extLst>
              </a:tr>
            </a:tbl>
          </a:graphicData>
        </a:graphic>
      </p:graphicFrame>
    </p:spTree>
    <p:extLst>
      <p:ext uri="{BB962C8B-B14F-4D97-AF65-F5344CB8AC3E}">
        <p14:creationId xmlns:p14="http://schemas.microsoft.com/office/powerpoint/2010/main" val="29006856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37EA93A-2A47-4ADE-96EA-C295A13C3911}"/>
              </a:ext>
            </a:extLst>
          </p:cNvPr>
          <p:cNvSpPr>
            <a:spLocks noGrp="1"/>
          </p:cNvSpPr>
          <p:nvPr>
            <p:ph type="title"/>
          </p:nvPr>
        </p:nvSpPr>
        <p:spPr>
          <a:xfrm>
            <a:off x="0" y="1124744"/>
            <a:ext cx="8919564" cy="1325563"/>
          </a:xfrm>
        </p:spPr>
        <p:txBody>
          <a:bodyPr>
            <a:normAutofit/>
          </a:bodyPr>
          <a:lstStyle/>
          <a:p>
            <a:pPr marL="628650" indent="-628650"/>
            <a:r>
              <a:rPr lang="en-US" sz="3600" b="1" dirty="0" smtClean="0"/>
              <a:t>Tree </a:t>
            </a:r>
            <a:r>
              <a:rPr lang="en-US" sz="3600" b="1" dirty="0"/>
              <a:t>Seed Regulations and Standards</a:t>
            </a:r>
          </a:p>
        </p:txBody>
      </p:sp>
      <p:sp>
        <p:nvSpPr>
          <p:cNvPr id="3" name="Content Placeholder 2">
            <a:extLst>
              <a:ext uri="{FF2B5EF4-FFF2-40B4-BE49-F238E27FC236}">
                <a16:creationId xmlns="" xmlns:a16="http://schemas.microsoft.com/office/drawing/2014/main" id="{731173DF-751A-4E48-9802-2EA3393CA8DA}"/>
              </a:ext>
            </a:extLst>
          </p:cNvPr>
          <p:cNvSpPr>
            <a:spLocks noGrp="1"/>
          </p:cNvSpPr>
          <p:nvPr>
            <p:ph idx="1"/>
          </p:nvPr>
        </p:nvSpPr>
        <p:spPr>
          <a:xfrm>
            <a:off x="500403" y="1844824"/>
            <a:ext cx="8448063" cy="4398605"/>
          </a:xfrm>
        </p:spPr>
        <p:txBody>
          <a:bodyPr>
            <a:normAutofit/>
          </a:bodyPr>
          <a:lstStyle/>
          <a:p>
            <a:pPr>
              <a:buFont typeface="Wingdings" panose="05000000000000000000" pitchFamily="2" charset="2"/>
              <a:buChar char="Ø"/>
            </a:pPr>
            <a:r>
              <a:rPr lang="en-US" i="1" dirty="0"/>
              <a:t>Forest and Range Practices Act (FRPA)</a:t>
            </a:r>
          </a:p>
          <a:p>
            <a:pPr marL="0" indent="0">
              <a:buNone/>
            </a:pPr>
            <a:endParaRPr lang="en-US" sz="1100" i="1" dirty="0"/>
          </a:p>
          <a:p>
            <a:pPr lvl="1"/>
            <a:r>
              <a:rPr lang="en-US" sz="2400" i="1" dirty="0"/>
              <a:t>Forest Planning and Practices Regulation</a:t>
            </a:r>
          </a:p>
          <a:p>
            <a:pPr lvl="1"/>
            <a:r>
              <a:rPr lang="en-US" sz="2400" i="1" dirty="0"/>
              <a:t>Woodlot </a:t>
            </a:r>
            <a:r>
              <a:rPr lang="en-US" sz="2400" i="1" dirty="0" err="1"/>
              <a:t>Licence</a:t>
            </a:r>
            <a:r>
              <a:rPr lang="en-US" sz="2400" i="1" dirty="0"/>
              <a:t> Planning and Practices Regulation</a:t>
            </a:r>
          </a:p>
          <a:p>
            <a:pPr marL="914400" lvl="2" indent="0">
              <a:buNone/>
            </a:pPr>
            <a:endParaRPr lang="en-US" sz="2400" i="1" dirty="0"/>
          </a:p>
          <a:p>
            <a:pPr lvl="2">
              <a:buFont typeface="Wingdings" panose="05000000000000000000" pitchFamily="2" charset="2"/>
              <a:buChar char="§"/>
            </a:pPr>
            <a:r>
              <a:rPr lang="en-US" sz="2400" i="1" dirty="0"/>
              <a:t>Chief Forester’s Standards for Seed Use</a:t>
            </a:r>
          </a:p>
          <a:p>
            <a:pPr marL="0" indent="0">
              <a:buNone/>
            </a:pPr>
            <a:endParaRPr lang="en-US" dirty="0"/>
          </a:p>
        </p:txBody>
      </p:sp>
      <p:pic>
        <p:nvPicPr>
          <p:cNvPr id="9" name="Picture 12" descr="http://upload.wikimedia.org/wikipedia/commons/2/2e/BC_Legislature_Buildings.jpg">
            <a:extLst>
              <a:ext uri="{FF2B5EF4-FFF2-40B4-BE49-F238E27FC236}">
                <a16:creationId xmlns="" xmlns:a16="http://schemas.microsoft.com/office/drawing/2014/main" id="{1FAD9DEF-2427-4042-A233-B6BD12C6DFEF}"/>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716912" y="4370670"/>
            <a:ext cx="3196208" cy="2138675"/>
          </a:xfrm>
          <a:prstGeom prst="rect">
            <a:avLst/>
          </a:prstGeom>
          <a:noFill/>
        </p:spPr>
      </p:pic>
    </p:spTree>
    <p:extLst>
      <p:ext uri="{BB962C8B-B14F-4D97-AF65-F5344CB8AC3E}">
        <p14:creationId xmlns:p14="http://schemas.microsoft.com/office/powerpoint/2010/main" val="4178427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37EA93A-2A47-4ADE-96EA-C295A13C3911}"/>
              </a:ext>
            </a:extLst>
          </p:cNvPr>
          <p:cNvSpPr>
            <a:spLocks noGrp="1"/>
          </p:cNvSpPr>
          <p:nvPr>
            <p:ph type="title"/>
          </p:nvPr>
        </p:nvSpPr>
        <p:spPr>
          <a:xfrm>
            <a:off x="323528" y="1124744"/>
            <a:ext cx="7886700" cy="864096"/>
          </a:xfrm>
        </p:spPr>
        <p:txBody>
          <a:bodyPr>
            <a:normAutofit/>
          </a:bodyPr>
          <a:lstStyle/>
          <a:p>
            <a:r>
              <a:rPr lang="en-US" sz="3600" b="1" i="1" dirty="0"/>
              <a:t>Forest and Range Practices Act </a:t>
            </a:r>
          </a:p>
        </p:txBody>
      </p:sp>
      <p:sp>
        <p:nvSpPr>
          <p:cNvPr id="3" name="Content Placeholder 2">
            <a:extLst>
              <a:ext uri="{FF2B5EF4-FFF2-40B4-BE49-F238E27FC236}">
                <a16:creationId xmlns="" xmlns:a16="http://schemas.microsoft.com/office/drawing/2014/main" id="{731173DF-751A-4E48-9802-2EA3393CA8DA}"/>
              </a:ext>
            </a:extLst>
          </p:cNvPr>
          <p:cNvSpPr>
            <a:spLocks noGrp="1"/>
          </p:cNvSpPr>
          <p:nvPr>
            <p:ph idx="1"/>
          </p:nvPr>
        </p:nvSpPr>
        <p:spPr>
          <a:xfrm>
            <a:off x="500403" y="1916832"/>
            <a:ext cx="6336030" cy="4706463"/>
          </a:xfrm>
        </p:spPr>
        <p:txBody>
          <a:bodyPr>
            <a:normAutofit fontScale="92500" lnSpcReduction="10000"/>
          </a:bodyPr>
          <a:lstStyle/>
          <a:p>
            <a:pPr marL="0" indent="0">
              <a:buNone/>
            </a:pPr>
            <a:r>
              <a:rPr lang="en-US" b="1" dirty="0"/>
              <a:t>Seed</a:t>
            </a:r>
          </a:p>
          <a:p>
            <a:pPr marL="914400" indent="-914400">
              <a:buNone/>
            </a:pPr>
            <a:r>
              <a:rPr lang="en-US" dirty="0" smtClean="0"/>
              <a:t>31   	A </a:t>
            </a:r>
            <a:r>
              <a:rPr lang="en-US" dirty="0"/>
              <a:t>person required to establish a free growing stand </a:t>
            </a:r>
            <a:r>
              <a:rPr lang="en-US" dirty="0">
                <a:solidFill>
                  <a:srgbClr val="FF0000"/>
                </a:solidFill>
              </a:rPr>
              <a:t>must</a:t>
            </a:r>
            <a:r>
              <a:rPr lang="en-US" dirty="0"/>
              <a:t> ensure that seed used for that purpose conforms to prescribed requirements</a:t>
            </a:r>
            <a:r>
              <a:rPr lang="en-US" dirty="0" smtClean="0"/>
              <a:t>.</a:t>
            </a:r>
          </a:p>
          <a:p>
            <a:pPr marL="914400" indent="-914400">
              <a:buNone/>
            </a:pPr>
            <a:r>
              <a:rPr lang="en-US" dirty="0"/>
              <a:t/>
            </a:r>
            <a:br>
              <a:rPr lang="en-US" dirty="0"/>
            </a:br>
            <a:r>
              <a:rPr lang="en-CA" i="1" dirty="0" smtClean="0">
                <a:solidFill>
                  <a:srgbClr val="FF0000"/>
                </a:solidFill>
              </a:rPr>
              <a:t>Rule </a:t>
            </a:r>
            <a:r>
              <a:rPr lang="en-CA" i="1" dirty="0">
                <a:solidFill>
                  <a:srgbClr val="FF0000"/>
                </a:solidFill>
              </a:rPr>
              <a:t>of Law not Professional Reliance</a:t>
            </a:r>
          </a:p>
          <a:p>
            <a:pPr marL="914400" indent="-914400">
              <a:buNone/>
            </a:pPr>
            <a:endParaRPr lang="en-US" b="1" dirty="0" smtClean="0"/>
          </a:p>
          <a:p>
            <a:pPr marL="914400" indent="-914400">
              <a:buNone/>
            </a:pPr>
            <a:r>
              <a:rPr lang="en-US" b="1" dirty="0" smtClean="0"/>
              <a:t>Unauthorized </a:t>
            </a:r>
            <a:r>
              <a:rPr lang="en-US" b="1" dirty="0"/>
              <a:t>timber harvesting</a:t>
            </a:r>
          </a:p>
          <a:p>
            <a:pPr marL="914400" indent="-914400">
              <a:buNone/>
            </a:pPr>
            <a:r>
              <a:rPr lang="en-US" dirty="0" smtClean="0"/>
              <a:t>52</a:t>
            </a:r>
            <a:r>
              <a:rPr lang="en-US" dirty="0"/>
              <a:t>	A person must not cut, damage or destroy Crown timber unless authorized under the Acts or by the minister for </a:t>
            </a:r>
            <a:r>
              <a:rPr lang="en-US" dirty="0" err="1" smtClean="0"/>
              <a:t>silviculture</a:t>
            </a:r>
            <a:r>
              <a:rPr lang="en-US" dirty="0" smtClean="0"/>
              <a:t> … or </a:t>
            </a:r>
            <a:r>
              <a:rPr lang="en-US" dirty="0"/>
              <a:t>other purpose</a:t>
            </a:r>
            <a:r>
              <a:rPr lang="en-US" dirty="0" smtClean="0"/>
              <a:t>.</a:t>
            </a:r>
            <a:endParaRPr lang="en-US" dirty="0"/>
          </a:p>
        </p:txBody>
      </p:sp>
      <p:pic>
        <p:nvPicPr>
          <p:cNvPr id="7" name="Picture 2" descr="Fandrich Aerial Branch Collector">
            <a:extLst>
              <a:ext uri="{FF2B5EF4-FFF2-40B4-BE49-F238E27FC236}">
                <a16:creationId xmlns="" xmlns:a16="http://schemas.microsoft.com/office/drawing/2014/main" id="{A0751200-184C-484A-98F0-0C417FEC65BD}"/>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059576" y="4202819"/>
            <a:ext cx="1880916" cy="205646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 xmlns:a16="http://schemas.microsoft.com/office/drawing/2014/main" id="{C3D30BC3-7493-4FBB-BB58-A946C3B76033}"/>
              </a:ext>
            </a:extLst>
          </p:cNvPr>
          <p:cNvSpPr txBox="1"/>
          <p:nvPr/>
        </p:nvSpPr>
        <p:spPr>
          <a:xfrm>
            <a:off x="7059576" y="6260397"/>
            <a:ext cx="1880916" cy="461665"/>
          </a:xfrm>
          <a:prstGeom prst="rect">
            <a:avLst/>
          </a:prstGeom>
          <a:noFill/>
        </p:spPr>
        <p:txBody>
          <a:bodyPr wrap="square" rtlCol="0">
            <a:spAutoFit/>
          </a:bodyPr>
          <a:lstStyle/>
          <a:p>
            <a:r>
              <a:rPr lang="en-US" sz="1200" dirty="0"/>
              <a:t>Photo: </a:t>
            </a:r>
            <a:r>
              <a:rPr lang="en-US" sz="1200" dirty="0" err="1"/>
              <a:t>Fandrich</a:t>
            </a:r>
            <a:r>
              <a:rPr lang="en-US" sz="1200" dirty="0"/>
              <a:t> cone harvesters</a:t>
            </a:r>
          </a:p>
        </p:txBody>
      </p:sp>
      <p:pic>
        <p:nvPicPr>
          <p:cNvPr id="9" name="Picture 8">
            <a:extLst>
              <a:ext uri="{FF2B5EF4-FFF2-40B4-BE49-F238E27FC236}">
                <a16:creationId xmlns="" xmlns:a16="http://schemas.microsoft.com/office/drawing/2014/main" id="{A293125E-9CC8-40F3-B74B-FBCEADC2F25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7354959" y="1916832"/>
            <a:ext cx="1558500" cy="2078001"/>
          </a:xfrm>
          <a:prstGeom prst="rect">
            <a:avLst/>
          </a:prstGeom>
        </p:spPr>
      </p:pic>
    </p:spTree>
    <p:extLst>
      <p:ext uri="{BB962C8B-B14F-4D97-AF65-F5344CB8AC3E}">
        <p14:creationId xmlns:p14="http://schemas.microsoft.com/office/powerpoint/2010/main" val="2169978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731173DF-751A-4E48-9802-2EA3393CA8DA}"/>
              </a:ext>
            </a:extLst>
          </p:cNvPr>
          <p:cNvSpPr>
            <a:spLocks noGrp="1"/>
          </p:cNvSpPr>
          <p:nvPr>
            <p:ph idx="1"/>
          </p:nvPr>
        </p:nvSpPr>
        <p:spPr>
          <a:xfrm>
            <a:off x="500403" y="2204864"/>
            <a:ext cx="6336030" cy="4461837"/>
          </a:xfrm>
        </p:spPr>
        <p:txBody>
          <a:bodyPr>
            <a:normAutofit/>
          </a:bodyPr>
          <a:lstStyle/>
          <a:p>
            <a:pPr marL="914400" indent="-914400">
              <a:buNone/>
            </a:pPr>
            <a:r>
              <a:rPr lang="en-US" sz="2000" dirty="0" smtClean="0"/>
              <a:t>52.1	Minister may require, comments by interested parties, impose conditions, and request security.</a:t>
            </a:r>
            <a:r>
              <a:rPr lang="en-US" sz="2000" i="1" dirty="0" smtClean="0"/>
              <a:t>   </a:t>
            </a:r>
          </a:p>
          <a:p>
            <a:pPr marL="914400" indent="-914400">
              <a:buNone/>
            </a:pPr>
            <a:endParaRPr lang="en-US" sz="2000" i="1" dirty="0" smtClean="0"/>
          </a:p>
          <a:p>
            <a:pPr>
              <a:buFont typeface="Wingdings" panose="05000000000000000000" pitchFamily="2" charset="2"/>
              <a:buChar char="Ø"/>
            </a:pPr>
            <a:r>
              <a:rPr lang="en-US" sz="2000" dirty="0" smtClean="0"/>
              <a:t>Providing a “Section 52.1 authorization” is delegated to the District Manager</a:t>
            </a:r>
          </a:p>
          <a:p>
            <a:pPr>
              <a:buFont typeface="Wingdings" panose="05000000000000000000" pitchFamily="2" charset="2"/>
              <a:buChar char="Ø"/>
            </a:pPr>
            <a:r>
              <a:rPr lang="en-US" sz="2000" dirty="0" smtClean="0"/>
              <a:t>Interpretation of requirements:</a:t>
            </a:r>
          </a:p>
          <a:p>
            <a:pPr lvl="1"/>
            <a:r>
              <a:rPr lang="en-US" sz="2000" i="1" dirty="0" smtClean="0"/>
              <a:t>Required for any cutting (or ‘raking’) of branches or tops of standing timber by means of climbing or helicopter </a:t>
            </a:r>
          </a:p>
          <a:p>
            <a:pPr lvl="1"/>
            <a:r>
              <a:rPr lang="en-US" sz="2000" i="1" dirty="0" smtClean="0"/>
              <a:t>Not required for picking cones from live branches, felled timber or squirrel caches.</a:t>
            </a:r>
          </a:p>
          <a:p>
            <a:pPr marL="0" indent="0">
              <a:buNone/>
            </a:pPr>
            <a:endParaRPr lang="en-US" sz="2000" dirty="0"/>
          </a:p>
        </p:txBody>
      </p:sp>
      <p:pic>
        <p:nvPicPr>
          <p:cNvPr id="7" name="Picture 2" descr="Fandrich Aerial Branch Collector">
            <a:extLst>
              <a:ext uri="{FF2B5EF4-FFF2-40B4-BE49-F238E27FC236}">
                <a16:creationId xmlns="" xmlns:a16="http://schemas.microsoft.com/office/drawing/2014/main" id="{A0751200-184C-484A-98F0-0C417FEC65BD}"/>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032543" y="4193219"/>
            <a:ext cx="1880916" cy="205646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 xmlns:a16="http://schemas.microsoft.com/office/drawing/2014/main" id="{C3D30BC3-7493-4FBB-BB58-A946C3B76033}"/>
              </a:ext>
            </a:extLst>
          </p:cNvPr>
          <p:cNvSpPr txBox="1"/>
          <p:nvPr/>
        </p:nvSpPr>
        <p:spPr>
          <a:xfrm>
            <a:off x="6995195" y="6241718"/>
            <a:ext cx="2041301" cy="461665"/>
          </a:xfrm>
          <a:prstGeom prst="rect">
            <a:avLst/>
          </a:prstGeom>
          <a:noFill/>
        </p:spPr>
        <p:txBody>
          <a:bodyPr wrap="square" rtlCol="0">
            <a:spAutoFit/>
          </a:bodyPr>
          <a:lstStyle/>
          <a:p>
            <a:r>
              <a:rPr lang="en-US" sz="1200" dirty="0"/>
              <a:t>Photo: </a:t>
            </a:r>
            <a:r>
              <a:rPr lang="en-US" sz="1200" dirty="0" err="1"/>
              <a:t>Fandrich</a:t>
            </a:r>
            <a:r>
              <a:rPr lang="en-US" sz="1200" dirty="0"/>
              <a:t> cone harvesters</a:t>
            </a:r>
          </a:p>
        </p:txBody>
      </p:sp>
      <p:pic>
        <p:nvPicPr>
          <p:cNvPr id="6" name="Picture 5">
            <a:extLst>
              <a:ext uri="{FF2B5EF4-FFF2-40B4-BE49-F238E27FC236}">
                <a16:creationId xmlns="" xmlns:a16="http://schemas.microsoft.com/office/drawing/2014/main" id="{A293125E-9CC8-40F3-B74B-FBCEADC2F25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7354959" y="1916832"/>
            <a:ext cx="1558500" cy="2078001"/>
          </a:xfrm>
          <a:prstGeom prst="rect">
            <a:avLst/>
          </a:prstGeom>
        </p:spPr>
      </p:pic>
      <p:sp>
        <p:nvSpPr>
          <p:cNvPr id="9" name="Title 1">
            <a:extLst>
              <a:ext uri="{FF2B5EF4-FFF2-40B4-BE49-F238E27FC236}">
                <a16:creationId xmlns="" xmlns:a16="http://schemas.microsoft.com/office/drawing/2014/main" id="{937EA93A-2A47-4ADE-96EA-C295A13C3911}"/>
              </a:ext>
            </a:extLst>
          </p:cNvPr>
          <p:cNvSpPr>
            <a:spLocks noGrp="1"/>
          </p:cNvSpPr>
          <p:nvPr>
            <p:ph type="title"/>
          </p:nvPr>
        </p:nvSpPr>
        <p:spPr>
          <a:xfrm>
            <a:off x="163763" y="1196752"/>
            <a:ext cx="8229600" cy="821081"/>
          </a:xfrm>
        </p:spPr>
        <p:txBody>
          <a:bodyPr>
            <a:normAutofit/>
          </a:bodyPr>
          <a:lstStyle/>
          <a:p>
            <a:r>
              <a:rPr lang="en-US" sz="3600" b="1" i="1" dirty="0"/>
              <a:t>Forest and Range Practices Act </a:t>
            </a:r>
          </a:p>
        </p:txBody>
      </p:sp>
    </p:spTree>
    <p:extLst>
      <p:ext uri="{BB962C8B-B14F-4D97-AF65-F5344CB8AC3E}">
        <p14:creationId xmlns:p14="http://schemas.microsoft.com/office/powerpoint/2010/main" val="4103740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37EA93A-2A47-4ADE-96EA-C295A13C3911}"/>
              </a:ext>
            </a:extLst>
          </p:cNvPr>
          <p:cNvSpPr>
            <a:spLocks noGrp="1"/>
          </p:cNvSpPr>
          <p:nvPr>
            <p:ph type="title"/>
          </p:nvPr>
        </p:nvSpPr>
        <p:spPr>
          <a:xfrm>
            <a:off x="539552" y="1146665"/>
            <a:ext cx="8421566" cy="662782"/>
          </a:xfrm>
        </p:spPr>
        <p:txBody>
          <a:bodyPr>
            <a:normAutofit/>
          </a:bodyPr>
          <a:lstStyle/>
          <a:p>
            <a:r>
              <a:rPr lang="en-US" sz="3200" b="1" i="1" dirty="0"/>
              <a:t>Forest Planning and Practices Regulation*</a:t>
            </a:r>
            <a:endParaRPr lang="en-US" sz="3200" b="1" dirty="0"/>
          </a:p>
        </p:txBody>
      </p:sp>
      <p:sp>
        <p:nvSpPr>
          <p:cNvPr id="3" name="Content Placeholder 2">
            <a:extLst>
              <a:ext uri="{FF2B5EF4-FFF2-40B4-BE49-F238E27FC236}">
                <a16:creationId xmlns="" xmlns:a16="http://schemas.microsoft.com/office/drawing/2014/main" id="{731173DF-751A-4E48-9802-2EA3393CA8DA}"/>
              </a:ext>
            </a:extLst>
          </p:cNvPr>
          <p:cNvSpPr>
            <a:spLocks noGrp="1"/>
          </p:cNvSpPr>
          <p:nvPr>
            <p:ph idx="1"/>
          </p:nvPr>
        </p:nvSpPr>
        <p:spPr>
          <a:xfrm>
            <a:off x="714557" y="1412776"/>
            <a:ext cx="6137910" cy="5238765"/>
          </a:xfrm>
        </p:spPr>
        <p:txBody>
          <a:bodyPr>
            <a:normAutofit fontScale="85000" lnSpcReduction="10000"/>
          </a:bodyPr>
          <a:lstStyle/>
          <a:p>
            <a:pPr marL="914400" indent="-914400">
              <a:buNone/>
            </a:pPr>
            <a:endParaRPr lang="en-US" b="1" dirty="0"/>
          </a:p>
          <a:p>
            <a:pPr marL="914400" indent="-914400">
              <a:buNone/>
            </a:pPr>
            <a:r>
              <a:rPr lang="en-US" b="1" dirty="0"/>
              <a:t>Use of seed</a:t>
            </a:r>
          </a:p>
          <a:p>
            <a:pPr marL="914400" indent="-914400">
              <a:buNone/>
            </a:pPr>
            <a:r>
              <a:rPr lang="en-US" dirty="0"/>
              <a:t>43 	Chief Forester authorized to establish</a:t>
            </a:r>
            <a:br>
              <a:rPr lang="en-US" dirty="0"/>
            </a:br>
            <a:r>
              <a:rPr lang="en-US" dirty="0"/>
              <a:t>seed use standards</a:t>
            </a:r>
            <a:br>
              <a:rPr lang="en-US" dirty="0"/>
            </a:br>
            <a:r>
              <a:rPr lang="en-US" dirty="0"/>
              <a:t/>
            </a:r>
            <a:br>
              <a:rPr lang="en-US" dirty="0"/>
            </a:br>
            <a:r>
              <a:rPr lang="en-US" dirty="0"/>
              <a:t>Persons planting trees must follow seed standards unless alternative approved.</a:t>
            </a:r>
            <a:br>
              <a:rPr lang="en-US" dirty="0"/>
            </a:br>
            <a:r>
              <a:rPr lang="en-US" dirty="0"/>
              <a:t/>
            </a:r>
            <a:br>
              <a:rPr lang="en-US" dirty="0"/>
            </a:br>
            <a:r>
              <a:rPr lang="en-US" dirty="0"/>
              <a:t>Persons must </a:t>
            </a:r>
            <a:r>
              <a:rPr lang="en-US" dirty="0" smtClean="0"/>
              <a:t>keep </a:t>
            </a:r>
            <a:r>
              <a:rPr lang="en-US" dirty="0"/>
              <a:t>records of seed </a:t>
            </a:r>
            <a:r>
              <a:rPr lang="en-US" dirty="0" smtClean="0"/>
              <a:t>used.</a:t>
            </a:r>
            <a:r>
              <a:rPr lang="en-US" dirty="0"/>
              <a:t/>
            </a:r>
            <a:br>
              <a:rPr lang="en-US" dirty="0"/>
            </a:br>
            <a:endParaRPr lang="en-US" dirty="0"/>
          </a:p>
          <a:p>
            <a:pPr marL="0" indent="0">
              <a:buNone/>
            </a:pPr>
            <a:r>
              <a:rPr lang="en-US" b="1" dirty="0"/>
              <a:t>Silviculture treatment records</a:t>
            </a:r>
          </a:p>
          <a:p>
            <a:pPr marL="982663" indent="-982663">
              <a:buNone/>
            </a:pPr>
            <a:r>
              <a:rPr lang="en-US" dirty="0" smtClean="0"/>
              <a:t>86(3)c</a:t>
            </a:r>
            <a:r>
              <a:rPr lang="en-US" dirty="0"/>
              <a:t>	Persons must report pertinent </a:t>
            </a:r>
            <a:r>
              <a:rPr lang="en-US" dirty="0" smtClean="0"/>
              <a:t>information about </a:t>
            </a:r>
            <a:r>
              <a:rPr lang="en-US" dirty="0"/>
              <a:t>seeds used to reforest a </a:t>
            </a:r>
            <a:r>
              <a:rPr lang="en-US" dirty="0" err="1"/>
              <a:t>cutblock</a:t>
            </a:r>
            <a:r>
              <a:rPr lang="en-US" dirty="0"/>
              <a:t>  </a:t>
            </a:r>
            <a:r>
              <a:rPr lang="en-US" dirty="0" smtClean="0"/>
              <a:t>(</a:t>
            </a:r>
            <a:r>
              <a:rPr lang="en-US" dirty="0"/>
              <a:t>e.g. </a:t>
            </a:r>
            <a:r>
              <a:rPr lang="en-US" dirty="0" err="1"/>
              <a:t>seedlot</a:t>
            </a:r>
            <a:r>
              <a:rPr lang="en-US" dirty="0"/>
              <a:t> #)</a:t>
            </a:r>
          </a:p>
          <a:p>
            <a:pPr marL="914400" indent="-914400">
              <a:buNone/>
            </a:pPr>
            <a:endParaRPr lang="en-US" sz="2400" dirty="0"/>
          </a:p>
          <a:p>
            <a:pPr marL="0" indent="0">
              <a:buNone/>
            </a:pPr>
            <a:r>
              <a:rPr lang="en-US" sz="2400" dirty="0"/>
              <a:t>* </a:t>
            </a:r>
            <a:r>
              <a:rPr lang="en-US" sz="2400" b="1" i="1" dirty="0"/>
              <a:t>Woodlot Licensee Planning and Practices </a:t>
            </a:r>
            <a:r>
              <a:rPr lang="en-US" sz="2400" b="1" i="1" dirty="0" smtClean="0"/>
              <a:t>Regulation  </a:t>
            </a:r>
            <a:r>
              <a:rPr lang="en-US" sz="2400" dirty="0" smtClean="0"/>
              <a:t>s</a:t>
            </a:r>
            <a:r>
              <a:rPr lang="en-US" sz="2400" dirty="0"/>
              <a:t>. 32 Use of Seed;  s.76 Annual Report</a:t>
            </a:r>
          </a:p>
          <a:p>
            <a:pPr marL="914400" indent="-914400">
              <a:buNone/>
            </a:pPr>
            <a:endParaRPr lang="en-US" sz="2400" dirty="0"/>
          </a:p>
          <a:p>
            <a:pPr marL="914400" indent="-914400">
              <a:buNone/>
            </a:pPr>
            <a:endParaRPr lang="en-US" dirty="0"/>
          </a:p>
        </p:txBody>
      </p:sp>
      <p:pic>
        <p:nvPicPr>
          <p:cNvPr id="7" name="Picture 6" descr="RESULTS Plant.JPG">
            <a:extLst>
              <a:ext uri="{FF2B5EF4-FFF2-40B4-BE49-F238E27FC236}">
                <a16:creationId xmlns="" xmlns:a16="http://schemas.microsoft.com/office/drawing/2014/main" id="{17B0EB0C-1274-487A-97C0-CB062E0F37B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38493" b="24751"/>
          <a:stretch/>
        </p:blipFill>
        <p:spPr>
          <a:xfrm>
            <a:off x="6852467" y="4725144"/>
            <a:ext cx="2796202" cy="1212017"/>
          </a:xfrm>
          <a:prstGeom prst="rect">
            <a:avLst/>
          </a:prstGeom>
        </p:spPr>
      </p:pic>
      <p:pic>
        <p:nvPicPr>
          <p:cNvPr id="9" name="Picture 4" descr="Image result for tree planting bc">
            <a:extLst>
              <a:ext uri="{FF2B5EF4-FFF2-40B4-BE49-F238E27FC236}">
                <a16:creationId xmlns="" xmlns:a16="http://schemas.microsoft.com/office/drawing/2014/main" id="{183B3F13-1E05-45B4-83DC-B0B512806738}"/>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852467" y="1806189"/>
            <a:ext cx="1891315" cy="25217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0746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37EA93A-2A47-4ADE-96EA-C295A13C3911}"/>
              </a:ext>
            </a:extLst>
          </p:cNvPr>
          <p:cNvSpPr>
            <a:spLocks noGrp="1"/>
          </p:cNvSpPr>
          <p:nvPr>
            <p:ph type="title"/>
          </p:nvPr>
        </p:nvSpPr>
        <p:spPr>
          <a:xfrm>
            <a:off x="135964" y="1167333"/>
            <a:ext cx="9008036" cy="1325563"/>
          </a:xfrm>
        </p:spPr>
        <p:txBody>
          <a:bodyPr>
            <a:normAutofit/>
          </a:bodyPr>
          <a:lstStyle/>
          <a:p>
            <a:r>
              <a:rPr lang="en-US" sz="3600" b="1" i="1" dirty="0" smtClean="0"/>
              <a:t>Chief Forester’s Standards for </a:t>
            </a:r>
            <a:r>
              <a:rPr lang="en-US" sz="3600" b="1" i="1" dirty="0"/>
              <a:t>Seed </a:t>
            </a:r>
            <a:r>
              <a:rPr lang="en-US" sz="3600" b="1" i="1" dirty="0" smtClean="0"/>
              <a:t>Use</a:t>
            </a:r>
            <a:endParaRPr lang="en-US" sz="3600" b="1" i="1" dirty="0"/>
          </a:p>
        </p:txBody>
      </p:sp>
      <p:sp>
        <p:nvSpPr>
          <p:cNvPr id="3" name="Content Placeholder 2">
            <a:extLst>
              <a:ext uri="{FF2B5EF4-FFF2-40B4-BE49-F238E27FC236}">
                <a16:creationId xmlns="" xmlns:a16="http://schemas.microsoft.com/office/drawing/2014/main" id="{731173DF-751A-4E48-9802-2EA3393CA8DA}"/>
              </a:ext>
            </a:extLst>
          </p:cNvPr>
          <p:cNvSpPr>
            <a:spLocks noGrp="1"/>
          </p:cNvSpPr>
          <p:nvPr>
            <p:ph idx="1"/>
          </p:nvPr>
        </p:nvSpPr>
        <p:spPr>
          <a:xfrm>
            <a:off x="628650" y="1916832"/>
            <a:ext cx="5802630" cy="4260131"/>
          </a:xfrm>
        </p:spPr>
        <p:txBody>
          <a:bodyPr>
            <a:normAutofit lnSpcReduction="10000"/>
          </a:bodyPr>
          <a:lstStyle/>
          <a:p>
            <a:pPr marL="0" indent="0">
              <a:buNone/>
            </a:pPr>
            <a:r>
              <a:rPr lang="en-US" b="1" dirty="0"/>
              <a:t>Purpose:</a:t>
            </a:r>
          </a:p>
          <a:p>
            <a:pPr marL="457200" lvl="1" indent="0">
              <a:buNone/>
            </a:pPr>
            <a:r>
              <a:rPr lang="en-US" i="1" dirty="0" smtClean="0"/>
              <a:t>To </a:t>
            </a:r>
            <a:r>
              <a:rPr lang="en-US" i="1" dirty="0"/>
              <a:t>maintain the identity, adaptability, diversity and productivity of the Province’s tree gene resources</a:t>
            </a:r>
          </a:p>
          <a:p>
            <a:pPr marL="457200" lvl="1" indent="0">
              <a:buNone/>
            </a:pPr>
            <a:endParaRPr lang="en-US" i="1" dirty="0"/>
          </a:p>
          <a:p>
            <a:pPr marL="0" indent="0">
              <a:buNone/>
            </a:pPr>
            <a:r>
              <a:rPr lang="en-US" b="1" dirty="0"/>
              <a:t>Contents:</a:t>
            </a:r>
          </a:p>
          <a:p>
            <a:pPr marL="971550" lvl="1" indent="-514350">
              <a:buFont typeface="+mj-lt"/>
              <a:buAutoNum type="arabicPeriod"/>
            </a:pPr>
            <a:r>
              <a:rPr lang="en-US" sz="2800" dirty="0"/>
              <a:t>Registration</a:t>
            </a:r>
          </a:p>
          <a:p>
            <a:pPr marL="971550" lvl="1" indent="-514350">
              <a:buFont typeface="+mj-lt"/>
              <a:buAutoNum type="arabicPeriod"/>
            </a:pPr>
            <a:r>
              <a:rPr lang="en-US" sz="2800" dirty="0"/>
              <a:t>Storage and Testing</a:t>
            </a:r>
          </a:p>
          <a:p>
            <a:pPr marL="971550" lvl="1" indent="-514350">
              <a:buFont typeface="+mj-lt"/>
              <a:buAutoNum type="arabicPeriod"/>
            </a:pPr>
            <a:r>
              <a:rPr lang="en-US" sz="2800" dirty="0"/>
              <a:t>Selection and Use</a:t>
            </a:r>
          </a:p>
          <a:p>
            <a:pPr marL="971550" lvl="1" indent="-514350">
              <a:buFont typeface="+mj-lt"/>
              <a:buAutoNum type="arabicPeriod"/>
            </a:pPr>
            <a:r>
              <a:rPr lang="en-US" sz="2800" dirty="0"/>
              <a:t>Seed Transfer </a:t>
            </a:r>
          </a:p>
          <a:p>
            <a:endParaRPr lang="en-US" dirty="0"/>
          </a:p>
        </p:txBody>
      </p:sp>
      <p:pic>
        <p:nvPicPr>
          <p:cNvPr id="6" name="Picture 5">
            <a:extLst>
              <a:ext uri="{FF2B5EF4-FFF2-40B4-BE49-F238E27FC236}">
                <a16:creationId xmlns="" xmlns:a16="http://schemas.microsoft.com/office/drawing/2014/main" id="{81BCFA60-3EAF-4375-87A5-BC411B67806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84168" y="2492896"/>
            <a:ext cx="2682240" cy="3576319"/>
          </a:xfrm>
          <a:prstGeom prst="rect">
            <a:avLst/>
          </a:prstGeom>
        </p:spPr>
      </p:pic>
    </p:spTree>
    <p:extLst>
      <p:ext uri="{BB962C8B-B14F-4D97-AF65-F5344CB8AC3E}">
        <p14:creationId xmlns:p14="http://schemas.microsoft.com/office/powerpoint/2010/main" val="3580131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37EA93A-2A47-4ADE-96EA-C295A13C3911}"/>
              </a:ext>
            </a:extLst>
          </p:cNvPr>
          <p:cNvSpPr>
            <a:spLocks noGrp="1"/>
          </p:cNvSpPr>
          <p:nvPr>
            <p:ph type="title"/>
          </p:nvPr>
        </p:nvSpPr>
        <p:spPr>
          <a:xfrm>
            <a:off x="323528" y="1124744"/>
            <a:ext cx="8436461" cy="1008693"/>
          </a:xfrm>
        </p:spPr>
        <p:txBody>
          <a:bodyPr>
            <a:noAutofit/>
          </a:bodyPr>
          <a:lstStyle/>
          <a:p>
            <a:r>
              <a:rPr lang="en-US" sz="3200" b="1" dirty="0" smtClean="0"/>
              <a:t>1. Registration </a:t>
            </a:r>
            <a:r>
              <a:rPr lang="en-US" sz="3200" b="1" dirty="0"/>
              <a:t>Standards – Natural Stands</a:t>
            </a:r>
          </a:p>
        </p:txBody>
      </p:sp>
      <p:sp>
        <p:nvSpPr>
          <p:cNvPr id="3" name="Content Placeholder 2">
            <a:extLst>
              <a:ext uri="{FF2B5EF4-FFF2-40B4-BE49-F238E27FC236}">
                <a16:creationId xmlns="" xmlns:a16="http://schemas.microsoft.com/office/drawing/2014/main" id="{731173DF-751A-4E48-9802-2EA3393CA8DA}"/>
              </a:ext>
            </a:extLst>
          </p:cNvPr>
          <p:cNvSpPr>
            <a:spLocks noGrp="1"/>
          </p:cNvSpPr>
          <p:nvPr>
            <p:ph idx="1"/>
          </p:nvPr>
        </p:nvSpPr>
        <p:spPr>
          <a:xfrm>
            <a:off x="628650" y="1844824"/>
            <a:ext cx="8335838" cy="5013176"/>
          </a:xfrm>
        </p:spPr>
        <p:txBody>
          <a:bodyPr>
            <a:normAutofit fontScale="85000" lnSpcReduction="20000"/>
          </a:bodyPr>
          <a:lstStyle/>
          <a:p>
            <a:pPr marL="0" indent="0">
              <a:buNone/>
            </a:pPr>
            <a:r>
              <a:rPr lang="en-US" b="1" dirty="0"/>
              <a:t>Application form submitted to Ministry </a:t>
            </a:r>
            <a:r>
              <a:rPr lang="en-US" sz="2600" dirty="0" smtClean="0"/>
              <a:t>(</a:t>
            </a:r>
            <a:r>
              <a:rPr lang="en-US" sz="2600" dirty="0"/>
              <a:t>on-line via SPAR)</a:t>
            </a:r>
          </a:p>
          <a:p>
            <a:pPr lvl="1">
              <a:lnSpc>
                <a:spcPct val="120000"/>
              </a:lnSpc>
            </a:pPr>
            <a:r>
              <a:rPr lang="en-US" dirty="0" err="1" smtClean="0"/>
              <a:t>Lat</a:t>
            </a:r>
            <a:r>
              <a:rPr lang="en-US" dirty="0" smtClean="0"/>
              <a:t>/long/elevation/BEC unit (</a:t>
            </a:r>
            <a:r>
              <a:rPr lang="en-US" dirty="0" smtClean="0">
                <a:solidFill>
                  <a:srgbClr val="009797"/>
                </a:solidFill>
              </a:rPr>
              <a:t>Map now required</a:t>
            </a:r>
            <a:r>
              <a:rPr lang="en-US" dirty="0" smtClean="0"/>
              <a:t>)</a:t>
            </a:r>
            <a:endParaRPr lang="en-US" dirty="0"/>
          </a:p>
          <a:p>
            <a:pPr lvl="1"/>
            <a:r>
              <a:rPr lang="en-US" dirty="0" smtClean="0"/>
              <a:t>Collection </a:t>
            </a:r>
            <a:r>
              <a:rPr lang="en-US" dirty="0"/>
              <a:t>dates &amp; methods</a:t>
            </a:r>
          </a:p>
          <a:p>
            <a:pPr lvl="1">
              <a:spcAft>
                <a:spcPts val="600"/>
              </a:spcAft>
            </a:pPr>
            <a:r>
              <a:rPr lang="en-US" dirty="0"/>
              <a:t>Collectors name </a:t>
            </a:r>
            <a:r>
              <a:rPr lang="en-US" dirty="0" smtClean="0"/>
              <a:t>&amp; contact information</a:t>
            </a:r>
          </a:p>
          <a:p>
            <a:pPr marL="0" lvl="1" indent="0">
              <a:spcAft>
                <a:spcPts val="600"/>
              </a:spcAft>
              <a:buNone/>
            </a:pPr>
            <a:r>
              <a:rPr lang="en-US" sz="2900" b="1" dirty="0" smtClean="0"/>
              <a:t>Seed must be: </a:t>
            </a:r>
          </a:p>
          <a:p>
            <a:pPr lvl="1"/>
            <a:r>
              <a:rPr lang="en-US" dirty="0" smtClean="0"/>
              <a:t>collected </a:t>
            </a:r>
            <a:r>
              <a:rPr lang="en-US" dirty="0"/>
              <a:t>from </a:t>
            </a:r>
            <a:r>
              <a:rPr lang="en-US" dirty="0">
                <a:latin typeface="Cambria Math" panose="02040503050406030204" pitchFamily="18" charset="0"/>
                <a:ea typeface="Cambria Math" panose="02040503050406030204" pitchFamily="18" charset="0"/>
              </a:rPr>
              <a:t>≥ </a:t>
            </a:r>
            <a:r>
              <a:rPr lang="en-US" dirty="0">
                <a:ea typeface="Cambria Math" panose="02040503050406030204" pitchFamily="18" charset="0"/>
              </a:rPr>
              <a:t>10 trees</a:t>
            </a:r>
          </a:p>
          <a:p>
            <a:pPr lvl="1"/>
            <a:r>
              <a:rPr lang="en-US" dirty="0"/>
              <a:t>collected from same BEC variant, within 8km radius</a:t>
            </a:r>
          </a:p>
          <a:p>
            <a:pPr lvl="1"/>
            <a:r>
              <a:rPr lang="en-US" dirty="0"/>
              <a:t>not collected from a plantation</a:t>
            </a:r>
          </a:p>
          <a:p>
            <a:pPr lvl="1"/>
            <a:r>
              <a:rPr lang="en-US" dirty="0"/>
              <a:t>shipped to Tree Seed Centre</a:t>
            </a:r>
          </a:p>
          <a:p>
            <a:pPr lvl="1"/>
            <a:r>
              <a:rPr lang="en-US" dirty="0"/>
              <a:t>labelled with # inside </a:t>
            </a:r>
            <a:r>
              <a:rPr lang="en-US" u="sng" dirty="0"/>
              <a:t>and</a:t>
            </a:r>
            <a:r>
              <a:rPr lang="en-US" dirty="0"/>
              <a:t> outside of sacs</a:t>
            </a:r>
          </a:p>
          <a:p>
            <a:pPr lvl="1"/>
            <a:r>
              <a:rPr lang="en-US" dirty="0"/>
              <a:t>≥ 97% pure seed,  between 4% and </a:t>
            </a:r>
            <a:r>
              <a:rPr lang="en-US" dirty="0" smtClean="0"/>
              <a:t>9.9</a:t>
            </a:r>
            <a:r>
              <a:rPr lang="en-US" dirty="0"/>
              <a:t>% </a:t>
            </a:r>
            <a:r>
              <a:rPr lang="en-US" dirty="0" smtClean="0"/>
              <a:t>moisture</a:t>
            </a:r>
            <a:br>
              <a:rPr lang="en-US" dirty="0" smtClean="0"/>
            </a:br>
            <a:r>
              <a:rPr lang="en-US" dirty="0" smtClean="0"/>
              <a:t>content</a:t>
            </a:r>
            <a:endParaRPr lang="en-US" dirty="0"/>
          </a:p>
          <a:p>
            <a:pPr marL="0" indent="0">
              <a:buNone/>
            </a:pPr>
            <a:r>
              <a:rPr lang="en-US" b="1" dirty="0" smtClean="0"/>
              <a:t>Ministry </a:t>
            </a:r>
            <a:r>
              <a:rPr lang="en-US" b="1" dirty="0"/>
              <a:t>assigns </a:t>
            </a:r>
            <a:r>
              <a:rPr lang="en-US" b="1" dirty="0" err="1"/>
              <a:t>seedlot</a:t>
            </a:r>
            <a:r>
              <a:rPr lang="en-US" b="1" dirty="0"/>
              <a:t> #s</a:t>
            </a:r>
          </a:p>
          <a:p>
            <a:pPr marL="457200" lvl="1" indent="0">
              <a:buNone/>
            </a:pPr>
            <a:r>
              <a:rPr lang="en-US" dirty="0"/>
              <a:t>Class </a:t>
            </a:r>
            <a:r>
              <a:rPr lang="en-US" dirty="0" smtClean="0"/>
              <a:t>A - Seed Orchard</a:t>
            </a:r>
            <a:r>
              <a:rPr lang="en-US" dirty="0"/>
              <a:t> </a:t>
            </a:r>
            <a:r>
              <a:rPr lang="en-US" dirty="0" smtClean="0"/>
              <a:t> </a:t>
            </a:r>
          </a:p>
          <a:p>
            <a:pPr marL="457200" lvl="1" indent="0">
              <a:buNone/>
            </a:pPr>
            <a:r>
              <a:rPr lang="en-US" dirty="0" smtClean="0"/>
              <a:t>Class B+ - Superior Provenance</a:t>
            </a:r>
            <a:endParaRPr lang="en-US" dirty="0"/>
          </a:p>
          <a:p>
            <a:pPr marL="457200" lvl="1" indent="0">
              <a:buNone/>
            </a:pPr>
            <a:r>
              <a:rPr lang="en-US" dirty="0" smtClean="0"/>
              <a:t>Class B - Natural Stand</a:t>
            </a:r>
            <a:endParaRPr lang="en-US" dirty="0">
              <a:ea typeface="Cambria Math" panose="02040503050406030204" pitchFamily="18" charset="0"/>
            </a:endParaRPr>
          </a:p>
          <a:p>
            <a:pPr lvl="1"/>
            <a:endParaRPr lang="en-US" dirty="0" smtClean="0">
              <a:ea typeface="Cambria Math" panose="02040503050406030204" pitchFamily="18" charset="0"/>
            </a:endParaRPr>
          </a:p>
          <a:p>
            <a:pPr lvl="1"/>
            <a:endParaRPr lang="en-US" dirty="0">
              <a:ea typeface="Cambria Math" panose="02040503050406030204" pitchFamily="18" charset="0"/>
            </a:endParaRPr>
          </a:p>
          <a:p>
            <a:pPr lvl="1"/>
            <a:endParaRPr lang="en-US" dirty="0"/>
          </a:p>
          <a:p>
            <a:endParaRPr lang="en-US" dirty="0"/>
          </a:p>
        </p:txBody>
      </p:sp>
    </p:spTree>
    <p:extLst>
      <p:ext uri="{BB962C8B-B14F-4D97-AF65-F5344CB8AC3E}">
        <p14:creationId xmlns:p14="http://schemas.microsoft.com/office/powerpoint/2010/main" val="25905966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37EA93A-2A47-4ADE-96EA-C295A13C3911}"/>
              </a:ext>
            </a:extLst>
          </p:cNvPr>
          <p:cNvSpPr>
            <a:spLocks noGrp="1"/>
          </p:cNvSpPr>
          <p:nvPr>
            <p:ph type="title"/>
          </p:nvPr>
        </p:nvSpPr>
        <p:spPr>
          <a:xfrm>
            <a:off x="539552" y="1124744"/>
            <a:ext cx="7696200" cy="1325563"/>
          </a:xfrm>
        </p:spPr>
        <p:txBody>
          <a:bodyPr>
            <a:normAutofit/>
          </a:bodyPr>
          <a:lstStyle/>
          <a:p>
            <a:r>
              <a:rPr lang="en-US" sz="3200" b="1" dirty="0" smtClean="0"/>
              <a:t>2. Storage </a:t>
            </a:r>
            <a:r>
              <a:rPr lang="en-US" sz="3200" b="1" dirty="0"/>
              <a:t>and Testing Standards </a:t>
            </a:r>
          </a:p>
        </p:txBody>
      </p:sp>
      <p:sp>
        <p:nvSpPr>
          <p:cNvPr id="3" name="Content Placeholder 2">
            <a:extLst>
              <a:ext uri="{FF2B5EF4-FFF2-40B4-BE49-F238E27FC236}">
                <a16:creationId xmlns="" xmlns:a16="http://schemas.microsoft.com/office/drawing/2014/main" id="{731173DF-751A-4E48-9802-2EA3393CA8DA}"/>
              </a:ext>
            </a:extLst>
          </p:cNvPr>
          <p:cNvSpPr>
            <a:spLocks noGrp="1"/>
          </p:cNvSpPr>
          <p:nvPr>
            <p:ph idx="1"/>
          </p:nvPr>
        </p:nvSpPr>
        <p:spPr>
          <a:xfrm>
            <a:off x="628650" y="1916832"/>
            <a:ext cx="5970270" cy="4416618"/>
          </a:xfrm>
        </p:spPr>
        <p:txBody>
          <a:bodyPr>
            <a:normAutofit/>
          </a:bodyPr>
          <a:lstStyle/>
          <a:p>
            <a:r>
              <a:rPr lang="en-US" dirty="0">
                <a:ea typeface="Cambria Math" panose="02040503050406030204" pitchFamily="18" charset="0"/>
              </a:rPr>
              <a:t>Maintain identity and integrity of lot during collection and interim </a:t>
            </a:r>
            <a:r>
              <a:rPr lang="en-US" dirty="0" smtClean="0">
                <a:ea typeface="Cambria Math" panose="02040503050406030204" pitchFamily="18" charset="0"/>
              </a:rPr>
              <a:t>storage (</a:t>
            </a:r>
            <a:r>
              <a:rPr lang="en-US" dirty="0" smtClean="0"/>
              <a:t>keep </a:t>
            </a:r>
            <a:r>
              <a:rPr lang="en-US" dirty="0"/>
              <a:t>accurate </a:t>
            </a:r>
            <a:r>
              <a:rPr lang="en-US" dirty="0" smtClean="0"/>
              <a:t>records)</a:t>
            </a:r>
            <a:endParaRPr lang="en-US" dirty="0"/>
          </a:p>
          <a:p>
            <a:r>
              <a:rPr lang="en-US" dirty="0">
                <a:ea typeface="Cambria Math" panose="02040503050406030204" pitchFamily="18" charset="0"/>
              </a:rPr>
              <a:t>Store seed at the Tree Seed Centre</a:t>
            </a:r>
          </a:p>
          <a:p>
            <a:r>
              <a:rPr lang="en-US" dirty="0">
                <a:ea typeface="Cambria Math" panose="02040503050406030204" pitchFamily="18" charset="0"/>
              </a:rPr>
              <a:t>TSC tests seed for purity, moisture content and germination</a:t>
            </a:r>
          </a:p>
          <a:p>
            <a:r>
              <a:rPr lang="en-US" dirty="0">
                <a:ea typeface="Cambria Math" panose="02040503050406030204" pitchFamily="18" charset="0"/>
              </a:rPr>
              <a:t>Withdrawal requests in writing to </a:t>
            </a:r>
            <a:br>
              <a:rPr lang="en-US" dirty="0">
                <a:ea typeface="Cambria Math" panose="02040503050406030204" pitchFamily="18" charset="0"/>
              </a:rPr>
            </a:br>
            <a:r>
              <a:rPr lang="en-US" dirty="0">
                <a:ea typeface="Cambria Math" panose="02040503050406030204" pitchFamily="18" charset="0"/>
              </a:rPr>
              <a:t>TSC or through SPAR</a:t>
            </a:r>
          </a:p>
          <a:p>
            <a:r>
              <a:rPr lang="en-US" dirty="0">
                <a:ea typeface="Cambria Math" panose="02040503050406030204" pitchFamily="18" charset="0"/>
              </a:rPr>
              <a:t>No fees* for registration, storage, testing or withdrawal </a:t>
            </a:r>
            <a:br>
              <a:rPr lang="en-US" dirty="0">
                <a:ea typeface="Cambria Math" panose="02040503050406030204" pitchFamily="18" charset="0"/>
              </a:rPr>
            </a:br>
            <a:r>
              <a:rPr lang="en-US" dirty="0">
                <a:ea typeface="Cambria Math" panose="02040503050406030204" pitchFamily="18" charset="0"/>
              </a:rPr>
              <a:t>  </a:t>
            </a:r>
            <a:r>
              <a:rPr lang="en-US" sz="2000" dirty="0">
                <a:ea typeface="Cambria Math" panose="02040503050406030204" pitchFamily="18" charset="0"/>
              </a:rPr>
              <a:t>*with some exceptions.</a:t>
            </a:r>
          </a:p>
          <a:p>
            <a:endParaRPr lang="en-US" dirty="0">
              <a:ea typeface="Cambria Math" panose="02040503050406030204" pitchFamily="18" charset="0"/>
            </a:endParaRPr>
          </a:p>
          <a:p>
            <a:pPr lvl="1"/>
            <a:endParaRPr lang="en-US" dirty="0"/>
          </a:p>
          <a:p>
            <a:endParaRPr lang="en-US" dirty="0"/>
          </a:p>
        </p:txBody>
      </p:sp>
      <p:pic>
        <p:nvPicPr>
          <p:cNvPr id="5" name="Picture 4" descr="Orchard Tour Aug 09 085.JPG">
            <a:extLst>
              <a:ext uri="{FF2B5EF4-FFF2-40B4-BE49-F238E27FC236}">
                <a16:creationId xmlns="" xmlns:a16="http://schemas.microsoft.com/office/drawing/2014/main" id="{2FA156F3-B66F-4CE5-BBA0-8C88A9FA9B0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98920" y="2276872"/>
            <a:ext cx="2209800" cy="3200400"/>
          </a:xfrm>
          <a:prstGeom prst="rect">
            <a:avLst/>
          </a:prstGeom>
        </p:spPr>
      </p:pic>
    </p:spTree>
    <p:extLst>
      <p:ext uri="{BB962C8B-B14F-4D97-AF65-F5344CB8AC3E}">
        <p14:creationId xmlns:p14="http://schemas.microsoft.com/office/powerpoint/2010/main" val="40588851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37EA93A-2A47-4ADE-96EA-C295A13C3911}"/>
              </a:ext>
            </a:extLst>
          </p:cNvPr>
          <p:cNvSpPr>
            <a:spLocks noGrp="1"/>
          </p:cNvSpPr>
          <p:nvPr>
            <p:ph type="title"/>
          </p:nvPr>
        </p:nvSpPr>
        <p:spPr>
          <a:xfrm>
            <a:off x="467544" y="1052736"/>
            <a:ext cx="7886700" cy="1325563"/>
          </a:xfrm>
        </p:spPr>
        <p:txBody>
          <a:bodyPr>
            <a:normAutofit/>
          </a:bodyPr>
          <a:lstStyle/>
          <a:p>
            <a:r>
              <a:rPr lang="en-US" sz="3200" b="1" dirty="0" smtClean="0"/>
              <a:t>3. Selection </a:t>
            </a:r>
            <a:r>
              <a:rPr lang="en-US" sz="3200" b="1" dirty="0"/>
              <a:t>and Use Standards</a:t>
            </a:r>
          </a:p>
        </p:txBody>
      </p:sp>
      <p:sp>
        <p:nvSpPr>
          <p:cNvPr id="3" name="Content Placeholder 2">
            <a:extLst>
              <a:ext uri="{FF2B5EF4-FFF2-40B4-BE49-F238E27FC236}">
                <a16:creationId xmlns="" xmlns:a16="http://schemas.microsoft.com/office/drawing/2014/main" id="{731173DF-751A-4E48-9802-2EA3393CA8DA}"/>
              </a:ext>
            </a:extLst>
          </p:cNvPr>
          <p:cNvSpPr>
            <a:spLocks noGrp="1"/>
          </p:cNvSpPr>
          <p:nvPr>
            <p:ph idx="1"/>
          </p:nvPr>
        </p:nvSpPr>
        <p:spPr>
          <a:xfrm>
            <a:off x="628650" y="1772816"/>
            <a:ext cx="6126480" cy="4680520"/>
          </a:xfrm>
        </p:spPr>
        <p:txBody>
          <a:bodyPr>
            <a:normAutofit fontScale="92500" lnSpcReduction="20000"/>
          </a:bodyPr>
          <a:lstStyle/>
          <a:p>
            <a:r>
              <a:rPr lang="en-US" dirty="0"/>
              <a:t>Persons must use seed with GW ≥ 5% </a:t>
            </a:r>
            <a:r>
              <a:rPr lang="en-US" sz="1900" dirty="0" smtClean="0"/>
              <a:t>(for the species and trait that best achieves the forest management objectives for the stand)</a:t>
            </a:r>
            <a:r>
              <a:rPr lang="en-US" dirty="0" smtClean="0"/>
              <a:t> if </a:t>
            </a:r>
            <a:r>
              <a:rPr lang="en-US" dirty="0"/>
              <a:t>available….</a:t>
            </a:r>
          </a:p>
          <a:p>
            <a:pPr marL="228600" lvl="1">
              <a:lnSpc>
                <a:spcPct val="100000"/>
              </a:lnSpc>
              <a:spcBef>
                <a:spcPts val="1000"/>
              </a:spcBef>
            </a:pPr>
            <a:r>
              <a:rPr lang="en-US" sz="2800" dirty="0"/>
              <a:t>Genetic worth (GW) = % improvement for trait compared to natural stand seed</a:t>
            </a:r>
          </a:p>
          <a:p>
            <a:pPr marL="903288" lvl="2" indent="0">
              <a:buNone/>
            </a:pPr>
            <a:r>
              <a:rPr lang="en-US" dirty="0" smtClean="0"/>
              <a:t>GVO+20 </a:t>
            </a:r>
            <a:r>
              <a:rPr lang="en-US" dirty="0"/>
              <a:t>= 20% more volume at rotation</a:t>
            </a:r>
          </a:p>
          <a:p>
            <a:pPr marL="914400" lvl="2" indent="0">
              <a:buNone/>
            </a:pPr>
            <a:r>
              <a:rPr lang="en-US" dirty="0" smtClean="0"/>
              <a:t>DSB+50 </a:t>
            </a:r>
            <a:r>
              <a:rPr lang="en-US" dirty="0"/>
              <a:t>= </a:t>
            </a:r>
            <a:r>
              <a:rPr lang="en-US" dirty="0" smtClean="0"/>
              <a:t>50% </a:t>
            </a:r>
            <a:r>
              <a:rPr lang="en-US" dirty="0"/>
              <a:t>resistant to </a:t>
            </a:r>
            <a:r>
              <a:rPr lang="en-US" dirty="0" smtClean="0"/>
              <a:t>white pine blister rust</a:t>
            </a:r>
            <a:endParaRPr lang="en-US" dirty="0"/>
          </a:p>
          <a:p>
            <a:r>
              <a:rPr lang="en-US" dirty="0" smtClean="0"/>
              <a:t>‘Available</a:t>
            </a:r>
            <a:r>
              <a:rPr lang="en-US" dirty="0"/>
              <a:t>’ if</a:t>
            </a:r>
            <a:r>
              <a:rPr lang="en-US" dirty="0" smtClean="0"/>
              <a:t>…</a:t>
            </a:r>
          </a:p>
          <a:p>
            <a:pPr lvl="1"/>
            <a:r>
              <a:rPr lang="en-US" dirty="0" smtClean="0"/>
              <a:t>you own it or it is identified </a:t>
            </a:r>
            <a:r>
              <a:rPr lang="en-US" dirty="0"/>
              <a:t>as </a:t>
            </a:r>
            <a:r>
              <a:rPr lang="en-US" dirty="0" smtClean="0"/>
              <a:t>surplus </a:t>
            </a:r>
            <a:r>
              <a:rPr lang="en-US" dirty="0"/>
              <a:t>on SPAR</a:t>
            </a:r>
          </a:p>
          <a:p>
            <a:pPr lvl="1"/>
            <a:r>
              <a:rPr lang="en-US" dirty="0"/>
              <a:t>of sufficient quantity for request</a:t>
            </a:r>
          </a:p>
          <a:p>
            <a:pPr lvl="1"/>
            <a:r>
              <a:rPr lang="en-US" dirty="0"/>
              <a:t>complies with the seed transfer limits </a:t>
            </a:r>
          </a:p>
          <a:p>
            <a:pPr lvl="1"/>
            <a:r>
              <a:rPr lang="en-US" dirty="0"/>
              <a:t>fair price</a:t>
            </a:r>
          </a:p>
          <a:p>
            <a:pPr lvl="1"/>
            <a:endParaRPr lang="en-US" dirty="0"/>
          </a:p>
        </p:txBody>
      </p:sp>
      <p:pic>
        <p:nvPicPr>
          <p:cNvPr id="5" name="Content Placeholder 16" descr="Picture 016.jpg">
            <a:extLst>
              <a:ext uri="{FF2B5EF4-FFF2-40B4-BE49-F238E27FC236}">
                <a16:creationId xmlns="" xmlns:a16="http://schemas.microsoft.com/office/drawing/2014/main" id="{965FFF04-3B68-4F42-B704-A5D1DACBAB5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23805" y="4653136"/>
            <a:ext cx="2232248" cy="1674186"/>
          </a:xfrm>
          <a:prstGeom prst="rect">
            <a:avLst/>
          </a:prstGeom>
        </p:spPr>
      </p:pic>
      <p:pic>
        <p:nvPicPr>
          <p:cNvPr id="6" name="Picture 5">
            <a:extLst>
              <a:ext uri="{FF2B5EF4-FFF2-40B4-BE49-F238E27FC236}">
                <a16:creationId xmlns="" xmlns:a16="http://schemas.microsoft.com/office/drawing/2014/main" id="{2F7E09B7-C7D5-42A8-8ABC-A95D232450E2}"/>
              </a:ext>
            </a:extLst>
          </p:cNvPr>
          <p:cNvPicPr>
            <a:picLocks noChangeAspect="1"/>
          </p:cNvPicPr>
          <p:nvPr/>
        </p:nvPicPr>
        <p:blipFill rotWithShape="1">
          <a:blip r:embed="rId4">
            <a:extLst>
              <a:ext uri="{28A0092B-C50C-407E-A947-70E740481C1C}">
                <a14:useLocalDpi xmlns:a14="http://schemas.microsoft.com/office/drawing/2010/main"/>
              </a:ext>
            </a:extLst>
          </a:blip>
          <a:srcRect l="41744" r="7003"/>
          <a:stretch/>
        </p:blipFill>
        <p:spPr>
          <a:xfrm>
            <a:off x="6845519" y="1844824"/>
            <a:ext cx="1988820" cy="2505112"/>
          </a:xfrm>
          <a:prstGeom prst="rect">
            <a:avLst/>
          </a:prstGeom>
        </p:spPr>
      </p:pic>
    </p:spTree>
    <p:extLst>
      <p:ext uri="{BB962C8B-B14F-4D97-AF65-F5344CB8AC3E}">
        <p14:creationId xmlns:p14="http://schemas.microsoft.com/office/powerpoint/2010/main" val="1166082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37EA93A-2A47-4ADE-96EA-C295A13C3911}"/>
              </a:ext>
            </a:extLst>
          </p:cNvPr>
          <p:cNvSpPr>
            <a:spLocks noGrp="1"/>
          </p:cNvSpPr>
          <p:nvPr>
            <p:ph type="title"/>
          </p:nvPr>
        </p:nvSpPr>
        <p:spPr>
          <a:xfrm>
            <a:off x="467544" y="1146865"/>
            <a:ext cx="7886700" cy="1325563"/>
          </a:xfrm>
        </p:spPr>
        <p:txBody>
          <a:bodyPr>
            <a:normAutofit/>
          </a:bodyPr>
          <a:lstStyle/>
          <a:p>
            <a:r>
              <a:rPr lang="en-US" sz="3200" b="1" dirty="0" smtClean="0"/>
              <a:t>4. Seed </a:t>
            </a:r>
            <a:r>
              <a:rPr lang="en-US" sz="3200" b="1" dirty="0"/>
              <a:t>Transfer Standards</a:t>
            </a:r>
          </a:p>
        </p:txBody>
      </p:sp>
      <p:sp>
        <p:nvSpPr>
          <p:cNvPr id="3" name="Content Placeholder 2">
            <a:extLst>
              <a:ext uri="{FF2B5EF4-FFF2-40B4-BE49-F238E27FC236}">
                <a16:creationId xmlns="" xmlns:a16="http://schemas.microsoft.com/office/drawing/2014/main" id="{731173DF-751A-4E48-9802-2EA3393CA8DA}"/>
              </a:ext>
            </a:extLst>
          </p:cNvPr>
          <p:cNvSpPr>
            <a:spLocks noGrp="1"/>
          </p:cNvSpPr>
          <p:nvPr>
            <p:ph idx="1"/>
          </p:nvPr>
        </p:nvSpPr>
        <p:spPr>
          <a:xfrm>
            <a:off x="446002" y="1844824"/>
            <a:ext cx="5527178" cy="4332139"/>
          </a:xfrm>
        </p:spPr>
        <p:txBody>
          <a:bodyPr>
            <a:normAutofit/>
          </a:bodyPr>
          <a:lstStyle/>
          <a:p>
            <a:pPr marL="0" indent="0">
              <a:buNone/>
            </a:pPr>
            <a:r>
              <a:rPr lang="en-US" i="1" dirty="0" smtClean="0">
                <a:solidFill>
                  <a:srgbClr val="00B050"/>
                </a:solidFill>
              </a:rPr>
              <a:t>Geographically-based seed transfer (GBST)</a:t>
            </a:r>
            <a:endParaRPr lang="en-US" i="1" dirty="0">
              <a:solidFill>
                <a:srgbClr val="00B050"/>
              </a:solidFill>
            </a:endParaRPr>
          </a:p>
          <a:p>
            <a:r>
              <a:rPr lang="en-US" dirty="0"/>
              <a:t>Natural Stand </a:t>
            </a:r>
            <a:r>
              <a:rPr lang="en-US" dirty="0" err="1"/>
              <a:t>seedlots</a:t>
            </a:r>
            <a:endParaRPr lang="en-US" dirty="0"/>
          </a:p>
          <a:p>
            <a:pPr lvl="1"/>
            <a:r>
              <a:rPr lang="en-US" dirty="0"/>
              <a:t>Seed Planning Zones (SPZs)</a:t>
            </a:r>
          </a:p>
          <a:p>
            <a:pPr lvl="1"/>
            <a:r>
              <a:rPr lang="en-US" dirty="0"/>
              <a:t>Lat/Long and </a:t>
            </a:r>
            <a:r>
              <a:rPr lang="en-US" dirty="0" err="1"/>
              <a:t>Elev</a:t>
            </a:r>
            <a:r>
              <a:rPr lang="en-US" dirty="0"/>
              <a:t> limits</a:t>
            </a:r>
          </a:p>
          <a:p>
            <a:pPr lvl="1"/>
            <a:r>
              <a:rPr lang="en-US" dirty="0"/>
              <a:t>BEC </a:t>
            </a:r>
            <a:r>
              <a:rPr lang="en-US" dirty="0" smtClean="0"/>
              <a:t>zone</a:t>
            </a:r>
            <a:endParaRPr lang="en-US" dirty="0"/>
          </a:p>
          <a:p>
            <a:r>
              <a:rPr lang="en-US" dirty="0"/>
              <a:t>Seed orchard </a:t>
            </a:r>
            <a:r>
              <a:rPr lang="en-US" dirty="0" err="1"/>
              <a:t>seedlots</a:t>
            </a:r>
            <a:endParaRPr lang="en-US" dirty="0"/>
          </a:p>
          <a:p>
            <a:pPr lvl="1"/>
            <a:r>
              <a:rPr lang="en-US" dirty="0"/>
              <a:t>Seed Planning </a:t>
            </a:r>
            <a:r>
              <a:rPr lang="en-US" dirty="0" smtClean="0"/>
              <a:t>Units (SPZs and elevation limits)</a:t>
            </a:r>
          </a:p>
          <a:p>
            <a:pPr lvl="1"/>
            <a:r>
              <a:rPr lang="en-US" dirty="0" smtClean="0"/>
              <a:t>Latitude limits for coastal species</a:t>
            </a:r>
            <a:endParaRPr lang="en-US" dirty="0"/>
          </a:p>
        </p:txBody>
      </p:sp>
      <p:pic>
        <p:nvPicPr>
          <p:cNvPr id="10" name="Picture 2" descr="H:\pix\ST\SPZs_1 class B cropped.jpg">
            <a:extLst>
              <a:ext uri="{FF2B5EF4-FFF2-40B4-BE49-F238E27FC236}">
                <a16:creationId xmlns="" xmlns:a16="http://schemas.microsoft.com/office/drawing/2014/main" id="{535B16F7-E5D8-494C-B2D3-8D4E0720DCE4}"/>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973180" y="1844824"/>
            <a:ext cx="2778037" cy="237707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 xmlns:a16="http://schemas.microsoft.com/office/drawing/2014/main" id="{BB33BC39-0840-44F8-BC2F-12ECC8DFFA34}"/>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764735" y="4365104"/>
            <a:ext cx="3140785" cy="2083193"/>
          </a:xfrm>
          <a:prstGeom prst="rect">
            <a:avLst/>
          </a:prstGeom>
          <a:noFill/>
          <a:ln w="9525">
            <a:noFill/>
            <a:miter lim="800000"/>
            <a:headEnd/>
            <a:tailEnd/>
          </a:ln>
        </p:spPr>
      </p:pic>
    </p:spTree>
    <p:extLst>
      <p:ext uri="{BB962C8B-B14F-4D97-AF65-F5344CB8AC3E}">
        <p14:creationId xmlns:p14="http://schemas.microsoft.com/office/powerpoint/2010/main" val="770521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37EA93A-2A47-4ADE-96EA-C295A13C3911}"/>
              </a:ext>
            </a:extLst>
          </p:cNvPr>
          <p:cNvSpPr>
            <a:spLocks noGrp="1"/>
          </p:cNvSpPr>
          <p:nvPr>
            <p:ph type="title"/>
          </p:nvPr>
        </p:nvSpPr>
        <p:spPr>
          <a:xfrm>
            <a:off x="891540" y="1124744"/>
            <a:ext cx="7886700" cy="1325563"/>
          </a:xfrm>
        </p:spPr>
        <p:txBody>
          <a:bodyPr>
            <a:normAutofit/>
          </a:bodyPr>
          <a:lstStyle/>
          <a:p>
            <a:r>
              <a:rPr lang="en-US" sz="3200" b="1" dirty="0" smtClean="0"/>
              <a:t>4. Seed </a:t>
            </a:r>
            <a:r>
              <a:rPr lang="en-US" sz="3200" b="1" dirty="0"/>
              <a:t>Transfer Standards</a:t>
            </a:r>
          </a:p>
        </p:txBody>
      </p:sp>
      <p:sp>
        <p:nvSpPr>
          <p:cNvPr id="3" name="Content Placeholder 2">
            <a:extLst>
              <a:ext uri="{FF2B5EF4-FFF2-40B4-BE49-F238E27FC236}">
                <a16:creationId xmlns="" xmlns:a16="http://schemas.microsoft.com/office/drawing/2014/main" id="{731173DF-751A-4E48-9802-2EA3393CA8DA}"/>
              </a:ext>
            </a:extLst>
          </p:cNvPr>
          <p:cNvSpPr>
            <a:spLocks noGrp="1"/>
          </p:cNvSpPr>
          <p:nvPr>
            <p:ph idx="1"/>
          </p:nvPr>
        </p:nvSpPr>
        <p:spPr>
          <a:xfrm>
            <a:off x="83755" y="2000732"/>
            <a:ext cx="5654105" cy="4706463"/>
          </a:xfrm>
        </p:spPr>
        <p:txBody>
          <a:bodyPr>
            <a:normAutofit/>
          </a:bodyPr>
          <a:lstStyle/>
          <a:p>
            <a:pPr marL="0" indent="0">
              <a:buNone/>
            </a:pPr>
            <a:r>
              <a:rPr lang="en-US" i="1" dirty="0" smtClean="0">
                <a:solidFill>
                  <a:srgbClr val="0070C0"/>
                </a:solidFill>
              </a:rPr>
              <a:t>Climate-based </a:t>
            </a:r>
            <a:r>
              <a:rPr lang="en-US" i="1" dirty="0">
                <a:solidFill>
                  <a:srgbClr val="0070C0"/>
                </a:solidFill>
              </a:rPr>
              <a:t>seed transfer (CBST</a:t>
            </a:r>
            <a:r>
              <a:rPr lang="en-US" i="1" dirty="0" smtClean="0">
                <a:solidFill>
                  <a:srgbClr val="0070C0"/>
                </a:solidFill>
              </a:rPr>
              <a:t>)</a:t>
            </a:r>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37660" y="3623309"/>
            <a:ext cx="4824303" cy="30733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17">
            <a:extLst>
              <a:ext uri="{FF2B5EF4-FFF2-40B4-BE49-F238E27FC236}">
                <a16:creationId xmlns="" xmlns:a16="http://schemas.microsoft.com/office/drawing/2014/main" id="{D605B992-D2F0-487A-9CC2-C9970A9065B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2228" y="2636912"/>
            <a:ext cx="4716273" cy="2911321"/>
          </a:xfrm>
          <a:prstGeom prst="rect">
            <a:avLst/>
          </a:prstGeom>
        </p:spPr>
      </p:pic>
      <p:sp>
        <p:nvSpPr>
          <p:cNvPr id="5" name="TextBox 4"/>
          <p:cNvSpPr txBox="1"/>
          <p:nvPr/>
        </p:nvSpPr>
        <p:spPr>
          <a:xfrm>
            <a:off x="5718140" y="2855079"/>
            <a:ext cx="3406140" cy="369332"/>
          </a:xfrm>
          <a:prstGeom prst="rect">
            <a:avLst/>
          </a:prstGeom>
          <a:noFill/>
        </p:spPr>
        <p:txBody>
          <a:bodyPr wrap="square" rtlCol="0">
            <a:spAutoFit/>
          </a:bodyPr>
          <a:lstStyle/>
          <a:p>
            <a:r>
              <a:rPr lang="en-CA" dirty="0" smtClean="0"/>
              <a:t>BEC variant mapping  in SPAR</a:t>
            </a:r>
            <a:endParaRPr lang="en-CA" dirty="0"/>
          </a:p>
        </p:txBody>
      </p:sp>
    </p:spTree>
    <p:extLst>
      <p:ext uri="{BB962C8B-B14F-4D97-AF65-F5344CB8AC3E}">
        <p14:creationId xmlns:p14="http://schemas.microsoft.com/office/powerpoint/2010/main" val="4095761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37EA93A-2A47-4ADE-96EA-C295A13C3911}"/>
              </a:ext>
            </a:extLst>
          </p:cNvPr>
          <p:cNvSpPr>
            <a:spLocks noGrp="1"/>
          </p:cNvSpPr>
          <p:nvPr>
            <p:ph type="title"/>
          </p:nvPr>
        </p:nvSpPr>
        <p:spPr>
          <a:xfrm>
            <a:off x="539552" y="1196752"/>
            <a:ext cx="7886700" cy="1325563"/>
          </a:xfrm>
        </p:spPr>
        <p:txBody>
          <a:bodyPr/>
          <a:lstStyle/>
          <a:p>
            <a:r>
              <a:rPr lang="en-US" b="1" dirty="0"/>
              <a:t> </a:t>
            </a:r>
            <a:r>
              <a:rPr lang="en-US" sz="3600" b="1" dirty="0" smtClean="0"/>
              <a:t>Seed </a:t>
            </a:r>
            <a:r>
              <a:rPr lang="en-US" sz="3600" b="1" dirty="0"/>
              <a:t>Planning &amp; Availability</a:t>
            </a:r>
          </a:p>
        </p:txBody>
      </p:sp>
      <p:sp>
        <p:nvSpPr>
          <p:cNvPr id="3" name="Content Placeholder 2">
            <a:extLst>
              <a:ext uri="{FF2B5EF4-FFF2-40B4-BE49-F238E27FC236}">
                <a16:creationId xmlns="" xmlns:a16="http://schemas.microsoft.com/office/drawing/2014/main" id="{731173DF-751A-4E48-9802-2EA3393CA8DA}"/>
              </a:ext>
            </a:extLst>
          </p:cNvPr>
          <p:cNvSpPr>
            <a:spLocks noGrp="1"/>
          </p:cNvSpPr>
          <p:nvPr>
            <p:ph idx="1"/>
          </p:nvPr>
        </p:nvSpPr>
        <p:spPr>
          <a:xfrm>
            <a:off x="107504" y="2171788"/>
            <a:ext cx="6094707" cy="4706463"/>
          </a:xfrm>
        </p:spPr>
        <p:txBody>
          <a:bodyPr>
            <a:normAutofit/>
          </a:bodyPr>
          <a:lstStyle/>
          <a:p>
            <a:pPr marL="514350" indent="-514350">
              <a:buAutoNum type="arabicPeriod"/>
            </a:pPr>
            <a:r>
              <a:rPr lang="en-US" dirty="0"/>
              <a:t>Determine seed/seedling </a:t>
            </a:r>
            <a:r>
              <a:rPr lang="en-US" dirty="0" smtClean="0"/>
              <a:t>needs</a:t>
            </a:r>
            <a:br>
              <a:rPr lang="en-US" dirty="0" smtClean="0"/>
            </a:br>
            <a:r>
              <a:rPr lang="en-US" dirty="0" smtClean="0"/>
              <a:t>(by BEC variant of planting sites)</a:t>
            </a:r>
            <a:endParaRPr lang="en-US" dirty="0"/>
          </a:p>
          <a:p>
            <a:pPr marL="514350" indent="-514350">
              <a:buAutoNum type="arabicPeriod"/>
            </a:pPr>
            <a:r>
              <a:rPr lang="en-US" dirty="0"/>
              <a:t>Identify BEC </a:t>
            </a:r>
            <a:r>
              <a:rPr lang="en-US" dirty="0" smtClean="0"/>
              <a:t>variants from which seed can be procured and suitable </a:t>
            </a:r>
            <a:r>
              <a:rPr lang="en-US" dirty="0" err="1"/>
              <a:t>seedlots</a:t>
            </a:r>
            <a:r>
              <a:rPr lang="en-US" dirty="0"/>
              <a:t> in </a:t>
            </a:r>
            <a:r>
              <a:rPr lang="en-US" dirty="0" smtClean="0"/>
              <a:t>SPAR (or by SPU)</a:t>
            </a:r>
            <a:endParaRPr lang="en-US" dirty="0"/>
          </a:p>
          <a:p>
            <a:pPr marL="514350" indent="-514350">
              <a:buFont typeface="Arial" panose="020B0604020202020204" pitchFamily="34" charset="0"/>
              <a:buAutoNum type="arabicPeriod"/>
            </a:pPr>
            <a:r>
              <a:rPr lang="en-US" dirty="0"/>
              <a:t>Review FGC Species Plans for seed orchard coverage and availability</a:t>
            </a:r>
          </a:p>
          <a:p>
            <a:pPr marL="514350" indent="-514350">
              <a:buFont typeface="Arial" panose="020B0604020202020204" pitchFamily="34" charset="0"/>
              <a:buAutoNum type="arabicPeriod"/>
            </a:pPr>
            <a:r>
              <a:rPr lang="en-US" dirty="0"/>
              <a:t>Contact seed owners and </a:t>
            </a:r>
            <a:br>
              <a:rPr lang="en-US" dirty="0"/>
            </a:br>
            <a:r>
              <a:rPr lang="en-US" dirty="0"/>
              <a:t>seed </a:t>
            </a:r>
            <a:r>
              <a:rPr lang="en-US" dirty="0" smtClean="0"/>
              <a:t>producers to purchase seed</a:t>
            </a:r>
            <a:endParaRPr lang="en-US" dirty="0"/>
          </a:p>
          <a:p>
            <a:pPr marL="514350" indent="-514350">
              <a:buAutoNum type="arabicPeriod"/>
            </a:pPr>
            <a:r>
              <a:rPr lang="en-US" dirty="0"/>
              <a:t>Collect if insufficient seed available</a:t>
            </a:r>
          </a:p>
          <a:p>
            <a:pPr marL="514350" indent="-514350">
              <a:buAutoNum type="arabicPeriod"/>
            </a:pPr>
            <a:endParaRPr lang="en-US" dirty="0"/>
          </a:p>
          <a:p>
            <a:pPr marL="514350" indent="-514350">
              <a:buAutoNum type="arabicPeriod"/>
            </a:pPr>
            <a:endParaRPr lang="en-US" dirty="0"/>
          </a:p>
          <a:p>
            <a:pPr marL="514350" indent="-514350">
              <a:buAutoNum type="arabicPeriod"/>
            </a:pPr>
            <a:endParaRPr lang="en-US" dirty="0"/>
          </a:p>
          <a:p>
            <a:pPr marL="514350" indent="-514350">
              <a:buAutoNum type="arabicPeriod"/>
            </a:pPr>
            <a:endParaRPr lang="en-US" dirty="0"/>
          </a:p>
        </p:txBody>
      </p:sp>
      <p:pic>
        <p:nvPicPr>
          <p:cNvPr id="6" name="Picture 5" descr="PRT Harrop.jpg">
            <a:extLst>
              <a:ext uri="{FF2B5EF4-FFF2-40B4-BE49-F238E27FC236}">
                <a16:creationId xmlns="" xmlns:a16="http://schemas.microsoft.com/office/drawing/2014/main" id="{7BA22A6B-0604-4AE7-A976-1DD8313E4E3D}"/>
              </a:ext>
            </a:extLst>
          </p:cNvPr>
          <p:cNvPicPr>
            <a:picLocks noChangeAspect="1"/>
          </p:cNvPicPr>
          <p:nvPr/>
        </p:nvPicPr>
        <p:blipFill rotWithShape="1">
          <a:blip r:embed="rId3" cstate="screen"/>
          <a:srcRect l="30102" r="40604"/>
          <a:stretch/>
        </p:blipFill>
        <p:spPr>
          <a:xfrm>
            <a:off x="6372200" y="2204864"/>
            <a:ext cx="2477953" cy="1828798"/>
          </a:xfrm>
          <a:prstGeom prst="rect">
            <a:avLst/>
          </a:prstGeom>
        </p:spPr>
      </p:pic>
    </p:spTree>
    <p:extLst>
      <p:ext uri="{BB962C8B-B14F-4D97-AF65-F5344CB8AC3E}">
        <p14:creationId xmlns:p14="http://schemas.microsoft.com/office/powerpoint/2010/main" val="142710816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448" y="1124119"/>
            <a:ext cx="7886700" cy="1325563"/>
          </a:xfrm>
        </p:spPr>
        <p:txBody>
          <a:bodyPr>
            <a:normAutofit/>
          </a:bodyPr>
          <a:lstStyle/>
          <a:p>
            <a:pPr marL="263525"/>
            <a:r>
              <a:rPr lang="en-CA" sz="3600" b="1" dirty="0">
                <a:solidFill>
                  <a:schemeClr val="tx1"/>
                </a:solidFill>
              </a:rPr>
              <a:t>FGC Species Plans</a:t>
            </a:r>
          </a:p>
        </p:txBody>
      </p:sp>
      <p:sp>
        <p:nvSpPr>
          <p:cNvPr id="4" name="Slide Number Placeholder 3"/>
          <p:cNvSpPr>
            <a:spLocks noGrp="1"/>
          </p:cNvSpPr>
          <p:nvPr>
            <p:ph type="sldNum" sz="quarter" idx="12"/>
          </p:nvPr>
        </p:nvSpPr>
        <p:spPr/>
        <p:txBody>
          <a:bodyPr/>
          <a:lstStyle/>
          <a:p>
            <a:fld id="{6700BD20-8AEC-4014-A2DB-16A0DA3B5101}" type="slidenum">
              <a:rPr lang="en-CA" smtClean="0"/>
              <a:pPr/>
              <a:t>21</a:t>
            </a:fld>
            <a:endParaRPr lang="en-CA"/>
          </a:p>
        </p:txBody>
      </p:sp>
      <p:pic>
        <p:nvPicPr>
          <p:cNvPr id="430082" name="Picture 2"/>
          <p:cNvPicPr>
            <a:picLocks noGrp="1" noChangeAspect="1" noChangeArrowheads="1"/>
          </p:cNvPicPr>
          <p:nvPr>
            <p:ph idx="1"/>
          </p:nvPr>
        </p:nvPicPr>
        <p:blipFill>
          <a:blip r:embed="rId3" cstate="screen">
            <a:extLst>
              <a:ext uri="{28A0092B-C50C-407E-A947-70E740481C1C}">
                <a14:useLocalDpi xmlns:a14="http://schemas.microsoft.com/office/drawing/2010/main"/>
              </a:ext>
            </a:extLst>
          </a:blip>
          <a:srcRect/>
          <a:stretch>
            <a:fillRect/>
          </a:stretch>
        </p:blipFill>
        <p:spPr bwMode="auto">
          <a:xfrm>
            <a:off x="2062229" y="1802693"/>
            <a:ext cx="3564282" cy="49801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30083" name="Picture 3"/>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508104" y="1793570"/>
            <a:ext cx="3528392" cy="49574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a:extLst>
              <a:ext uri="{FF2B5EF4-FFF2-40B4-BE49-F238E27FC236}">
                <a16:creationId xmlns="" xmlns:a16="http://schemas.microsoft.com/office/drawing/2014/main" id="{5E5B477F-2507-4BC4-81FC-2E5C81320E37}"/>
              </a:ext>
            </a:extLst>
          </p:cNvPr>
          <p:cNvSpPr txBox="1"/>
          <p:nvPr/>
        </p:nvSpPr>
        <p:spPr>
          <a:xfrm>
            <a:off x="15445" y="2780928"/>
            <a:ext cx="2051720" cy="2357568"/>
          </a:xfrm>
          <a:prstGeom prst="rect">
            <a:avLst/>
          </a:prstGeom>
          <a:solidFill>
            <a:schemeClr val="bg1"/>
          </a:solidFill>
        </p:spPr>
        <p:txBody>
          <a:bodyPr wrap="square" rtlCol="0">
            <a:spAutoFit/>
          </a:bodyPr>
          <a:lstStyle/>
          <a:p>
            <a:pPr algn="ctr"/>
            <a:r>
              <a:rPr lang="en-US" dirty="0"/>
              <a:t>2017/18 FGC Business Plan, Appendix 3</a:t>
            </a:r>
          </a:p>
          <a:p>
            <a:pPr algn="ctr"/>
            <a:r>
              <a:rPr lang="en-US" sz="1600" dirty="0">
                <a:hlinkClick r:id="rId5"/>
              </a:rPr>
              <a:t>http://www.fgcouncil.bc.ca/doc-04-speciesplans.html</a:t>
            </a:r>
            <a:endParaRPr lang="en-US" sz="1600" dirty="0"/>
          </a:p>
        </p:txBody>
      </p:sp>
    </p:spTree>
    <p:extLst>
      <p:ext uri="{BB962C8B-B14F-4D97-AF65-F5344CB8AC3E}">
        <p14:creationId xmlns:p14="http://schemas.microsoft.com/office/powerpoint/2010/main" val="25685596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37EA93A-2A47-4ADE-96EA-C295A13C3911}"/>
              </a:ext>
            </a:extLst>
          </p:cNvPr>
          <p:cNvSpPr>
            <a:spLocks noGrp="1"/>
          </p:cNvSpPr>
          <p:nvPr>
            <p:ph type="title"/>
          </p:nvPr>
        </p:nvSpPr>
        <p:spPr>
          <a:xfrm>
            <a:off x="-324544" y="1196752"/>
            <a:ext cx="7886700" cy="1325563"/>
          </a:xfrm>
        </p:spPr>
        <p:txBody>
          <a:bodyPr>
            <a:normAutofit/>
          </a:bodyPr>
          <a:lstStyle/>
          <a:p>
            <a:r>
              <a:rPr lang="en-US" sz="4000" b="1" dirty="0"/>
              <a:t>  </a:t>
            </a:r>
            <a:r>
              <a:rPr lang="en-US" sz="3600" b="1" dirty="0"/>
              <a:t>Seed Orchards</a:t>
            </a:r>
          </a:p>
        </p:txBody>
      </p:sp>
      <p:sp>
        <p:nvSpPr>
          <p:cNvPr id="5" name="Content Placeholder 2">
            <a:extLst>
              <a:ext uri="{FF2B5EF4-FFF2-40B4-BE49-F238E27FC236}">
                <a16:creationId xmlns="" xmlns:a16="http://schemas.microsoft.com/office/drawing/2014/main" id="{54AA0801-AA6D-4EA5-AFEB-B3F28E92FB42}"/>
              </a:ext>
            </a:extLst>
          </p:cNvPr>
          <p:cNvSpPr>
            <a:spLocks noGrp="1"/>
          </p:cNvSpPr>
          <p:nvPr>
            <p:ph idx="1"/>
          </p:nvPr>
        </p:nvSpPr>
        <p:spPr>
          <a:xfrm>
            <a:off x="539552" y="2035630"/>
            <a:ext cx="6240780" cy="4706463"/>
          </a:xfrm>
        </p:spPr>
        <p:txBody>
          <a:bodyPr>
            <a:normAutofit/>
          </a:bodyPr>
          <a:lstStyle/>
          <a:p>
            <a:r>
              <a:rPr lang="en-US" dirty="0"/>
              <a:t>100 seed orchards in BC</a:t>
            </a:r>
          </a:p>
          <a:p>
            <a:r>
              <a:rPr lang="en-US" dirty="0"/>
              <a:t>Managed by Ministry, private companies and SelectSeed</a:t>
            </a:r>
          </a:p>
          <a:p>
            <a:r>
              <a:rPr lang="en-US" dirty="0"/>
              <a:t>12 </a:t>
            </a:r>
            <a:r>
              <a:rPr lang="en-US" dirty="0" smtClean="0"/>
              <a:t>conifer species, </a:t>
            </a:r>
            <a:r>
              <a:rPr lang="en-US" dirty="0"/>
              <a:t>plus alder &amp; birch</a:t>
            </a:r>
          </a:p>
          <a:p>
            <a:r>
              <a:rPr lang="en-US" dirty="0"/>
              <a:t>Yellow cypress cuttings hedges</a:t>
            </a:r>
          </a:p>
          <a:p>
            <a:r>
              <a:rPr lang="en-US" dirty="0" smtClean="0"/>
              <a:t>An orchard contains </a:t>
            </a:r>
            <a:r>
              <a:rPr lang="en-US" dirty="0"/>
              <a:t>20-50 parents</a:t>
            </a:r>
          </a:p>
          <a:p>
            <a:endParaRPr lang="en-US" dirty="0"/>
          </a:p>
          <a:p>
            <a:pPr marL="514350" indent="-514350">
              <a:buAutoNum type="arabicPeriod"/>
            </a:pPr>
            <a:endParaRPr lang="en-US" dirty="0"/>
          </a:p>
          <a:p>
            <a:pPr marL="514350" indent="-514350">
              <a:buAutoNum type="arabicPeriod"/>
            </a:pPr>
            <a:endParaRPr lang="en-US" dirty="0"/>
          </a:p>
          <a:p>
            <a:pPr marL="514350" indent="-514350">
              <a:buAutoNum type="arabicPeriod"/>
            </a:pPr>
            <a:endParaRPr lang="en-US" dirty="0"/>
          </a:p>
          <a:p>
            <a:pPr marL="514350" indent="-514350">
              <a:buAutoNum type="arabicPeriod"/>
            </a:pPr>
            <a:endParaRPr lang="en-US" dirty="0"/>
          </a:p>
        </p:txBody>
      </p:sp>
      <p:pic>
        <p:nvPicPr>
          <p:cNvPr id="6" name="Picture 5" descr="C:\Documents and Settings\Customer\My Documents\Jack's work files\Presentations and extension\Pictures\Larch\Larch orch w lift C Walsh.jpg">
            <a:extLst>
              <a:ext uri="{FF2B5EF4-FFF2-40B4-BE49-F238E27FC236}">
                <a16:creationId xmlns="" xmlns:a16="http://schemas.microsoft.com/office/drawing/2014/main" id="{BC86584E-6456-4DF1-A4C0-5086859C9D24}"/>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l="12806" r="12994"/>
          <a:stretch>
            <a:fillRect/>
          </a:stretch>
        </p:blipFill>
        <p:spPr bwMode="auto">
          <a:xfrm>
            <a:off x="6948264" y="1988839"/>
            <a:ext cx="1872208" cy="3364271"/>
          </a:xfrm>
          <a:prstGeom prst="rect">
            <a:avLst/>
          </a:prstGeom>
          <a:noFill/>
          <a:ln w="9525">
            <a:solidFill>
              <a:schemeClr val="tx1"/>
            </a:solidFill>
            <a:miter lim="800000"/>
            <a:headEnd/>
            <a:tailEnd/>
          </a:ln>
          <a:effectLst/>
        </p:spPr>
      </p:pic>
      <p:pic>
        <p:nvPicPr>
          <p:cNvPr id="7" name="Picture 6">
            <a:extLst>
              <a:ext uri="{FF2B5EF4-FFF2-40B4-BE49-F238E27FC236}">
                <a16:creationId xmlns="" xmlns:a16="http://schemas.microsoft.com/office/drawing/2014/main" id="{909771AE-99C6-4233-94F2-153BED35051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067944" y="4794354"/>
            <a:ext cx="2520280" cy="1712259"/>
          </a:xfrm>
          <a:prstGeom prst="rect">
            <a:avLst/>
          </a:prstGeom>
        </p:spPr>
      </p:pic>
      <p:pic>
        <p:nvPicPr>
          <p:cNvPr id="9" name="Picture 8">
            <a:extLst>
              <a:ext uri="{FF2B5EF4-FFF2-40B4-BE49-F238E27FC236}">
                <a16:creationId xmlns="" xmlns:a16="http://schemas.microsoft.com/office/drawing/2014/main" id="{17425450-A994-4AA3-9A2B-C5BD01FFB09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390140" y="4835329"/>
            <a:ext cx="2173748" cy="1630311"/>
          </a:xfrm>
          <a:prstGeom prst="rect">
            <a:avLst/>
          </a:prstGeom>
        </p:spPr>
      </p:pic>
    </p:spTree>
    <p:extLst>
      <p:ext uri="{BB962C8B-B14F-4D97-AF65-F5344CB8AC3E}">
        <p14:creationId xmlns:p14="http://schemas.microsoft.com/office/powerpoint/2010/main" val="17634236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1204491-4794-4370-801F-7D2B90B0ABC7}"/>
              </a:ext>
            </a:extLst>
          </p:cNvPr>
          <p:cNvSpPr>
            <a:spLocks noGrp="1"/>
          </p:cNvSpPr>
          <p:nvPr>
            <p:ph type="title"/>
          </p:nvPr>
        </p:nvSpPr>
        <p:spPr>
          <a:xfrm>
            <a:off x="740534" y="1196752"/>
            <a:ext cx="7886700" cy="1325563"/>
          </a:xfrm>
        </p:spPr>
        <p:txBody>
          <a:bodyPr>
            <a:normAutofit/>
          </a:bodyPr>
          <a:lstStyle/>
          <a:p>
            <a:r>
              <a:rPr lang="en-US" sz="3600" b="1" dirty="0"/>
              <a:t>Orchard Seed Contacts</a:t>
            </a:r>
          </a:p>
        </p:txBody>
      </p:sp>
      <p:pic>
        <p:nvPicPr>
          <p:cNvPr id="8" name="Picture 7">
            <a:extLst>
              <a:ext uri="{FF2B5EF4-FFF2-40B4-BE49-F238E27FC236}">
                <a16:creationId xmlns="" xmlns:a16="http://schemas.microsoft.com/office/drawing/2014/main" id="{F3E540B1-EB72-407D-9B87-72D6715E6A9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504" y="2048161"/>
            <a:ext cx="9145015" cy="2550037"/>
          </a:xfrm>
          <a:prstGeom prst="rect">
            <a:avLst/>
          </a:prstGeom>
        </p:spPr>
      </p:pic>
      <p:sp>
        <p:nvSpPr>
          <p:cNvPr id="10" name="TextBox 9">
            <a:extLst>
              <a:ext uri="{FF2B5EF4-FFF2-40B4-BE49-F238E27FC236}">
                <a16:creationId xmlns="" xmlns:a16="http://schemas.microsoft.com/office/drawing/2014/main" id="{11742F4A-486C-47A8-ABCD-0F3DE15A17E3}"/>
              </a:ext>
            </a:extLst>
          </p:cNvPr>
          <p:cNvSpPr txBox="1"/>
          <p:nvPr/>
        </p:nvSpPr>
        <p:spPr>
          <a:xfrm>
            <a:off x="467544" y="5108973"/>
            <a:ext cx="8424936" cy="1655838"/>
          </a:xfrm>
          <a:prstGeom prst="rect">
            <a:avLst/>
          </a:prstGeom>
          <a:noFill/>
        </p:spPr>
        <p:txBody>
          <a:bodyPr wrap="square" rtlCol="0">
            <a:spAutoFit/>
          </a:bodyPr>
          <a:lstStyle/>
          <a:p>
            <a:r>
              <a:rPr lang="en-US" sz="2000" dirty="0"/>
              <a:t>Also included in 2017/18 FGC Business Plan, Appendix 3</a:t>
            </a:r>
          </a:p>
          <a:p>
            <a:r>
              <a:rPr lang="en-US" sz="2000" dirty="0">
                <a:hlinkClick r:id="rId4"/>
              </a:rPr>
              <a:t>http://www.fgcouncil.bc.ca/doc-03-businessplans.html</a:t>
            </a:r>
            <a:endParaRPr lang="en-US" sz="2000" dirty="0"/>
          </a:p>
          <a:p>
            <a:endParaRPr lang="en-US" dirty="0"/>
          </a:p>
          <a:p>
            <a:endParaRPr lang="en-US" dirty="0"/>
          </a:p>
        </p:txBody>
      </p:sp>
    </p:spTree>
    <p:extLst>
      <p:ext uri="{BB962C8B-B14F-4D97-AF65-F5344CB8AC3E}">
        <p14:creationId xmlns:p14="http://schemas.microsoft.com/office/powerpoint/2010/main" val="47720062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37EA93A-2A47-4ADE-96EA-C295A13C3911}"/>
              </a:ext>
            </a:extLst>
          </p:cNvPr>
          <p:cNvSpPr>
            <a:spLocks noGrp="1"/>
          </p:cNvSpPr>
          <p:nvPr>
            <p:ph type="title"/>
          </p:nvPr>
        </p:nvSpPr>
        <p:spPr>
          <a:xfrm>
            <a:off x="251520" y="1268760"/>
            <a:ext cx="7886700" cy="1325563"/>
          </a:xfrm>
        </p:spPr>
        <p:txBody>
          <a:bodyPr>
            <a:normAutofit fontScale="90000"/>
          </a:bodyPr>
          <a:lstStyle/>
          <a:p>
            <a:r>
              <a:rPr lang="en-US" sz="4000" b="1" dirty="0"/>
              <a:t> </a:t>
            </a:r>
            <a:r>
              <a:rPr lang="en-US" sz="4000" b="1" dirty="0" smtClean="0"/>
              <a:t>Summary </a:t>
            </a:r>
            <a:br>
              <a:rPr lang="en-US" sz="4000" b="1" dirty="0" smtClean="0"/>
            </a:br>
            <a:r>
              <a:rPr lang="en-US" sz="3600" b="1" dirty="0" smtClean="0"/>
              <a:t>Forest </a:t>
            </a:r>
            <a:r>
              <a:rPr lang="en-US" sz="3600" b="1" dirty="0"/>
              <a:t>Genetics, Tree Seed </a:t>
            </a:r>
            <a:br>
              <a:rPr lang="en-US" sz="3600" b="1" dirty="0"/>
            </a:br>
            <a:r>
              <a:rPr lang="en-US" sz="3600" b="1" dirty="0"/>
              <a:t>Regulations and Planning </a:t>
            </a:r>
            <a:br>
              <a:rPr lang="en-US" sz="3600" b="1" dirty="0"/>
            </a:br>
            <a:r>
              <a:rPr lang="en-US" sz="4000" b="1" dirty="0" smtClean="0"/>
              <a:t> </a:t>
            </a:r>
            <a:endParaRPr lang="en-US" sz="4000" b="1" dirty="0"/>
          </a:p>
        </p:txBody>
      </p:sp>
      <p:sp>
        <p:nvSpPr>
          <p:cNvPr id="6" name="Content Placeholder 2">
            <a:extLst>
              <a:ext uri="{FF2B5EF4-FFF2-40B4-BE49-F238E27FC236}">
                <a16:creationId xmlns="" xmlns:a16="http://schemas.microsoft.com/office/drawing/2014/main" id="{81F5B5D0-FE08-4FAC-A941-22E8118E7C94}"/>
              </a:ext>
            </a:extLst>
          </p:cNvPr>
          <p:cNvSpPr>
            <a:spLocks noGrp="1"/>
          </p:cNvSpPr>
          <p:nvPr>
            <p:ph idx="1"/>
          </p:nvPr>
        </p:nvSpPr>
        <p:spPr>
          <a:xfrm>
            <a:off x="827584" y="3343008"/>
            <a:ext cx="5184576" cy="3168352"/>
          </a:xfrm>
        </p:spPr>
        <p:txBody>
          <a:bodyPr>
            <a:normAutofit/>
          </a:bodyPr>
          <a:lstStyle/>
          <a:p>
            <a:r>
              <a:rPr lang="en-US" dirty="0"/>
              <a:t>Seed matters</a:t>
            </a:r>
          </a:p>
          <a:p>
            <a:r>
              <a:rPr lang="en-US" dirty="0" smtClean="0"/>
              <a:t>Know and abide </a:t>
            </a:r>
            <a:r>
              <a:rPr lang="en-US" dirty="0"/>
              <a:t>by the </a:t>
            </a:r>
            <a:r>
              <a:rPr lang="en-US" dirty="0" smtClean="0"/>
              <a:t>regulations </a:t>
            </a:r>
            <a:r>
              <a:rPr lang="en-US" dirty="0"/>
              <a:t>and standards</a:t>
            </a:r>
          </a:p>
          <a:p>
            <a:r>
              <a:rPr lang="en-US" dirty="0"/>
              <a:t>Determine if suitable seed is </a:t>
            </a:r>
            <a:br>
              <a:rPr lang="en-US" dirty="0"/>
            </a:br>
            <a:r>
              <a:rPr lang="en-US" dirty="0"/>
              <a:t>available before investing </a:t>
            </a:r>
            <a:br>
              <a:rPr lang="en-US" dirty="0"/>
            </a:br>
            <a:r>
              <a:rPr lang="en-US" dirty="0"/>
              <a:t>in a </a:t>
            </a:r>
            <a:r>
              <a:rPr lang="en-US" dirty="0" smtClean="0"/>
              <a:t>collection</a:t>
            </a:r>
            <a:endParaRPr lang="en-US" dirty="0"/>
          </a:p>
          <a:p>
            <a:endParaRPr lang="en-US" dirty="0"/>
          </a:p>
          <a:p>
            <a:pPr marL="514350" indent="-514350">
              <a:buAutoNum type="arabicPeriod"/>
            </a:pPr>
            <a:endParaRPr lang="en-US" dirty="0"/>
          </a:p>
          <a:p>
            <a:pPr marL="514350" indent="-514350">
              <a:buAutoNum type="arabicPeriod"/>
            </a:pPr>
            <a:endParaRPr lang="en-US" dirty="0"/>
          </a:p>
          <a:p>
            <a:pPr marL="514350" indent="-514350">
              <a:buAutoNum type="arabicPeriod"/>
            </a:pPr>
            <a:endParaRPr lang="en-US" dirty="0"/>
          </a:p>
          <a:p>
            <a:pPr marL="514350" indent="-514350">
              <a:buAutoNum type="arabicPeriod"/>
            </a:pPr>
            <a:endParaRPr lang="en-US" dirty="0"/>
          </a:p>
        </p:txBody>
      </p:sp>
      <p:pic>
        <p:nvPicPr>
          <p:cNvPr id="8" name="Picture 7">
            <a:extLst>
              <a:ext uri="{FF2B5EF4-FFF2-40B4-BE49-F238E27FC236}">
                <a16:creationId xmlns="" xmlns:a16="http://schemas.microsoft.com/office/drawing/2014/main" id="{DFE6F286-C935-4078-B2B7-F3083099AFB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12160" y="2924944"/>
            <a:ext cx="2214247" cy="2952328"/>
          </a:xfrm>
          <a:prstGeom prst="rect">
            <a:avLst/>
          </a:prstGeom>
        </p:spPr>
      </p:pic>
    </p:spTree>
    <p:extLst>
      <p:ext uri="{BB962C8B-B14F-4D97-AF65-F5344CB8AC3E}">
        <p14:creationId xmlns:p14="http://schemas.microsoft.com/office/powerpoint/2010/main" val="1727888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8306A44-7C73-4AA1-9714-8D5564208567}" type="slidenum">
              <a:rPr lang="en-CA" smtClean="0"/>
              <a:pPr/>
              <a:t>25</a:t>
            </a:fld>
            <a:endParaRPr lang="en-CA"/>
          </a:p>
        </p:txBody>
      </p:sp>
      <p:sp>
        <p:nvSpPr>
          <p:cNvPr id="2" name="Title 1"/>
          <p:cNvSpPr>
            <a:spLocks noGrp="1"/>
          </p:cNvSpPr>
          <p:nvPr>
            <p:ph type="title" idx="4294967295"/>
          </p:nvPr>
        </p:nvSpPr>
        <p:spPr>
          <a:xfrm>
            <a:off x="611560" y="2276872"/>
            <a:ext cx="8229600" cy="1143000"/>
          </a:xfrm>
          <a:prstGeom prst="rect">
            <a:avLst/>
          </a:prstGeom>
        </p:spPr>
        <p:txBody>
          <a:bodyPr/>
          <a:lstStyle/>
          <a:p>
            <a:r>
              <a:rPr lang="en-CA" sz="4000" b="1" dirty="0" smtClean="0">
                <a:solidFill>
                  <a:srgbClr val="0070C0"/>
                </a:solidFill>
              </a:rPr>
              <a:t>Introduction to </a:t>
            </a:r>
            <a:br>
              <a:rPr lang="en-CA" sz="4000" b="1" dirty="0" smtClean="0">
                <a:solidFill>
                  <a:srgbClr val="0070C0"/>
                </a:solidFill>
              </a:rPr>
            </a:br>
            <a:r>
              <a:rPr lang="en-CA" sz="4000" b="1" dirty="0" smtClean="0">
                <a:solidFill>
                  <a:srgbClr val="0070C0"/>
                </a:solidFill>
              </a:rPr>
              <a:t>Climate </a:t>
            </a:r>
            <a:r>
              <a:rPr lang="en-CA" sz="4000" b="1" dirty="0">
                <a:solidFill>
                  <a:srgbClr val="0070C0"/>
                </a:solidFill>
              </a:rPr>
              <a:t>Based Seed Transfer (CBST</a:t>
            </a:r>
            <a:r>
              <a:rPr lang="en-CA" sz="4000" b="1" dirty="0" smtClean="0">
                <a:solidFill>
                  <a:srgbClr val="0070C0"/>
                </a:solidFill>
              </a:rPr>
              <a:t>)</a:t>
            </a:r>
            <a:endParaRPr lang="en-CA" sz="4000" b="1" dirty="0"/>
          </a:p>
        </p:txBody>
      </p:sp>
    </p:spTree>
    <p:extLst>
      <p:ext uri="{BB962C8B-B14F-4D97-AF65-F5344CB8AC3E}">
        <p14:creationId xmlns:p14="http://schemas.microsoft.com/office/powerpoint/2010/main" val="177538443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755576" y="1916832"/>
            <a:ext cx="7560840" cy="3459163"/>
          </a:xfrm>
        </p:spPr>
        <p:txBody>
          <a:bodyPr/>
          <a:lstStyle/>
          <a:p>
            <a:pPr marL="0" indent="0" algn="ctr">
              <a:buNone/>
            </a:pPr>
            <a:endParaRPr lang="en-CA" sz="2000" dirty="0" smtClean="0"/>
          </a:p>
          <a:p>
            <a:pPr marL="0" indent="0" algn="ctr">
              <a:buNone/>
            </a:pPr>
            <a:endParaRPr lang="en-CA" sz="2000" dirty="0"/>
          </a:p>
          <a:p>
            <a:pPr marL="0" indent="0" algn="ctr">
              <a:buNone/>
            </a:pPr>
            <a:r>
              <a:rPr lang="en-CA" sz="2000" dirty="0" smtClean="0"/>
              <a:t>“Climate Based </a:t>
            </a:r>
            <a:r>
              <a:rPr lang="en-CA" sz="2000" dirty="0"/>
              <a:t>S</a:t>
            </a:r>
            <a:r>
              <a:rPr lang="en-CA" sz="2000" dirty="0" smtClean="0"/>
              <a:t>eed Transfer (CBST) refers to a seed transfer system based on climate, for the purposes of adapting to and mitigating the impacts of climate change.” </a:t>
            </a:r>
          </a:p>
          <a:p>
            <a:pPr marL="0" indent="0" algn="ctr">
              <a:buNone/>
            </a:pPr>
            <a:endParaRPr lang="en-CA" sz="2000" i="1" dirty="0" smtClean="0"/>
          </a:p>
        </p:txBody>
      </p:sp>
      <p:sp>
        <p:nvSpPr>
          <p:cNvPr id="3" name="Slide Number Placeholder 2"/>
          <p:cNvSpPr>
            <a:spLocks noGrp="1"/>
          </p:cNvSpPr>
          <p:nvPr>
            <p:ph type="sldNum" sz="quarter" idx="12"/>
          </p:nvPr>
        </p:nvSpPr>
        <p:spPr/>
        <p:txBody>
          <a:bodyPr/>
          <a:lstStyle/>
          <a:p>
            <a:fld id="{B8306A44-7C73-4AA1-9714-8D5564208567}" type="slidenum">
              <a:rPr lang="en-CA" smtClean="0"/>
              <a:pPr/>
              <a:t>26</a:t>
            </a:fld>
            <a:endParaRPr lang="en-CA"/>
          </a:p>
        </p:txBody>
      </p:sp>
      <p:sp>
        <p:nvSpPr>
          <p:cNvPr id="2" name="Title 1"/>
          <p:cNvSpPr>
            <a:spLocks noGrp="1"/>
          </p:cNvSpPr>
          <p:nvPr>
            <p:ph type="title" idx="4294967295"/>
          </p:nvPr>
        </p:nvSpPr>
        <p:spPr>
          <a:xfrm>
            <a:off x="914400" y="1700213"/>
            <a:ext cx="8229600" cy="1143000"/>
          </a:xfrm>
          <a:prstGeom prst="rect">
            <a:avLst/>
          </a:prstGeom>
        </p:spPr>
        <p:txBody>
          <a:bodyPr/>
          <a:lstStyle/>
          <a:p>
            <a:pPr algn="l"/>
            <a:r>
              <a:rPr lang="en-CA" sz="2800" dirty="0">
                <a:solidFill>
                  <a:srgbClr val="0070C0"/>
                </a:solidFill>
              </a:rPr>
              <a:t>What is Climate Based Seed Transfer (CBST)?</a:t>
            </a:r>
            <a:endParaRPr lang="en-CA" sz="2800" dirty="0"/>
          </a:p>
        </p:txBody>
      </p:sp>
      <p:pic>
        <p:nvPicPr>
          <p:cNvPr id="6" name="Picture Placeholder 6"/>
          <p:cNvPicPr>
            <a:picLocks noChangeAspect="1"/>
          </p:cNvPicPr>
          <p:nvPr/>
        </p:nvPicPr>
        <p:blipFill>
          <a:blip r:embed="rId3" cstate="print">
            <a:extLst>
              <a:ext uri="{28A0092B-C50C-407E-A947-70E740481C1C}">
                <a14:useLocalDpi xmlns:a14="http://schemas.microsoft.com/office/drawing/2010/main" val="0"/>
              </a:ext>
            </a:extLst>
          </a:blip>
          <a:srcRect t="12909" b="12909"/>
          <a:stretch>
            <a:fillRect/>
          </a:stretch>
        </p:blipFill>
        <p:spPr bwMode="auto">
          <a:xfrm>
            <a:off x="2653101" y="4149080"/>
            <a:ext cx="3816424" cy="2170844"/>
          </a:xfrm>
          <a:prstGeom prst="rect">
            <a:avLst/>
          </a:prstGeom>
          <a:noFill/>
          <a:ln w="9525">
            <a:noFill/>
            <a:miter lim="800000"/>
            <a:headEnd/>
            <a:tailEnd/>
          </a:ln>
          <a:effectLst/>
        </p:spPr>
      </p:pic>
    </p:spTree>
    <p:extLst>
      <p:ext uri="{BB962C8B-B14F-4D97-AF65-F5344CB8AC3E}">
        <p14:creationId xmlns:p14="http://schemas.microsoft.com/office/powerpoint/2010/main" val="88742041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5445224"/>
            <a:ext cx="8229600" cy="864096"/>
          </a:xfrm>
        </p:spPr>
        <p:txBody>
          <a:bodyPr/>
          <a:lstStyle/>
          <a:p>
            <a:r>
              <a:rPr lang="en-CA" sz="2000" dirty="0" smtClean="0">
                <a:solidFill>
                  <a:srgbClr val="003062"/>
                </a:solidFill>
                <a:latin typeface="+mn-lt"/>
                <a:ea typeface="+mn-ea"/>
                <a:cs typeface="+mn-cs"/>
              </a:rPr>
              <a:t>Both </a:t>
            </a:r>
            <a:r>
              <a:rPr lang="en-CA" sz="2000" dirty="0">
                <a:solidFill>
                  <a:srgbClr val="003062"/>
                </a:solidFill>
                <a:latin typeface="+mn-lt"/>
                <a:ea typeface="+mn-ea"/>
                <a:cs typeface="+mn-cs"/>
              </a:rPr>
              <a:t>systems are </a:t>
            </a:r>
            <a:r>
              <a:rPr lang="en-CA" sz="2000" dirty="0" smtClean="0">
                <a:solidFill>
                  <a:srgbClr val="003062"/>
                </a:solidFill>
                <a:latin typeface="+mn-lt"/>
                <a:ea typeface="+mn-ea"/>
                <a:cs typeface="+mn-cs"/>
              </a:rPr>
              <a:t>science based and supported </a:t>
            </a:r>
            <a:r>
              <a:rPr lang="en-CA" sz="2000" dirty="0">
                <a:solidFill>
                  <a:srgbClr val="003062"/>
                </a:solidFill>
                <a:latin typeface="+mn-lt"/>
                <a:ea typeface="+mn-ea"/>
                <a:cs typeface="+mn-cs"/>
              </a:rPr>
              <a:t>by data from provenance trials</a:t>
            </a:r>
            <a:br>
              <a:rPr lang="en-CA" sz="2000" dirty="0">
                <a:solidFill>
                  <a:srgbClr val="003062"/>
                </a:solidFill>
                <a:latin typeface="+mn-lt"/>
                <a:ea typeface="+mn-ea"/>
                <a:cs typeface="+mn-cs"/>
              </a:rPr>
            </a:br>
            <a:r>
              <a:rPr lang="en-CA" sz="2000" dirty="0">
                <a:solidFill>
                  <a:srgbClr val="003062"/>
                </a:solidFill>
                <a:latin typeface="+mn-lt"/>
                <a:ea typeface="+mn-ea"/>
                <a:cs typeface="+mn-cs"/>
              </a:rPr>
              <a:t/>
            </a:r>
            <a:br>
              <a:rPr lang="en-CA" sz="2000" dirty="0">
                <a:solidFill>
                  <a:srgbClr val="003062"/>
                </a:solidFill>
                <a:latin typeface="+mn-lt"/>
                <a:ea typeface="+mn-ea"/>
                <a:cs typeface="+mn-cs"/>
              </a:rPr>
            </a:br>
            <a:endParaRPr lang="en-CA" sz="2000" dirty="0">
              <a:solidFill>
                <a:srgbClr val="003062"/>
              </a:solidFill>
              <a:latin typeface="+mn-lt"/>
              <a:ea typeface="+mn-ea"/>
              <a:cs typeface="+mn-cs"/>
            </a:endParaRPr>
          </a:p>
        </p:txBody>
      </p:sp>
      <p:sp>
        <p:nvSpPr>
          <p:cNvPr id="3" name="Content Placeholder 2"/>
          <p:cNvSpPr>
            <a:spLocks noGrp="1"/>
          </p:cNvSpPr>
          <p:nvPr>
            <p:ph sz="half" idx="1"/>
          </p:nvPr>
        </p:nvSpPr>
        <p:spPr>
          <a:xfrm>
            <a:off x="4644008" y="2429272"/>
            <a:ext cx="4032448" cy="3168352"/>
          </a:xfrm>
        </p:spPr>
        <p:txBody>
          <a:bodyPr/>
          <a:lstStyle/>
          <a:p>
            <a:pPr marL="0" indent="0" algn="just">
              <a:spcBef>
                <a:spcPct val="50000"/>
              </a:spcBef>
              <a:buNone/>
            </a:pPr>
            <a:r>
              <a:rPr lang="en-CA" sz="1800" dirty="0" smtClean="0">
                <a:solidFill>
                  <a:srgbClr val="D22FFF"/>
                </a:solidFill>
              </a:rPr>
              <a:t>		</a:t>
            </a:r>
            <a:r>
              <a:rPr lang="en-CA" sz="1800" b="1" dirty="0" smtClean="0">
                <a:solidFill>
                  <a:schemeClr val="tx1"/>
                </a:solidFill>
              </a:rPr>
              <a:t>CBST</a:t>
            </a:r>
          </a:p>
          <a:p>
            <a:pPr>
              <a:spcBef>
                <a:spcPct val="50000"/>
              </a:spcBef>
              <a:buFont typeface="Arial" panose="020B0604020202020204" pitchFamily="34" charset="0"/>
              <a:buChar char="•"/>
            </a:pPr>
            <a:r>
              <a:rPr lang="en-CA" sz="1800" dirty="0" smtClean="0">
                <a:solidFill>
                  <a:srgbClr val="0A2972"/>
                </a:solidFill>
              </a:rPr>
              <a:t>A </a:t>
            </a:r>
            <a:r>
              <a:rPr lang="en-CA" sz="1800" dirty="0">
                <a:solidFill>
                  <a:schemeClr val="accent5">
                    <a:lumMod val="50000"/>
                  </a:schemeClr>
                </a:solidFill>
              </a:rPr>
              <a:t>climate-based methodology </a:t>
            </a:r>
            <a:r>
              <a:rPr lang="en-CA" sz="1800" dirty="0" smtClean="0"/>
              <a:t>that </a:t>
            </a:r>
            <a:r>
              <a:rPr lang="en-CA" sz="1800" dirty="0" smtClean="0">
                <a:solidFill>
                  <a:srgbClr val="0A2972"/>
                </a:solidFill>
              </a:rPr>
              <a:t>matches </a:t>
            </a:r>
            <a:r>
              <a:rPr lang="en-CA" sz="1800" dirty="0">
                <a:solidFill>
                  <a:srgbClr val="0A2972"/>
                </a:solidFill>
              </a:rPr>
              <a:t>the </a:t>
            </a:r>
            <a:r>
              <a:rPr lang="en-CA" sz="1800" dirty="0" smtClean="0">
                <a:solidFill>
                  <a:srgbClr val="0A2972"/>
                </a:solidFill>
              </a:rPr>
              <a:t>climate </a:t>
            </a:r>
            <a:r>
              <a:rPr lang="en-CA" sz="1800" dirty="0">
                <a:solidFill>
                  <a:srgbClr val="0A2972"/>
                </a:solidFill>
              </a:rPr>
              <a:t>of the </a:t>
            </a:r>
            <a:r>
              <a:rPr lang="en-CA" sz="1800" dirty="0" smtClean="0">
                <a:solidFill>
                  <a:srgbClr val="0A2972"/>
                </a:solidFill>
              </a:rPr>
              <a:t>seed </a:t>
            </a:r>
            <a:r>
              <a:rPr lang="en-CA" sz="1800" dirty="0" smtClean="0"/>
              <a:t>source </a:t>
            </a:r>
            <a:r>
              <a:rPr lang="en-CA" sz="1800" dirty="0"/>
              <a:t>with the </a:t>
            </a:r>
            <a:r>
              <a:rPr lang="en-CA" sz="1800" dirty="0" smtClean="0"/>
              <a:t>current </a:t>
            </a:r>
            <a:r>
              <a:rPr lang="en-CA" sz="1800" dirty="0" smtClean="0">
                <a:solidFill>
                  <a:srgbClr val="0A2972"/>
                </a:solidFill>
              </a:rPr>
              <a:t>and </a:t>
            </a:r>
            <a:r>
              <a:rPr lang="en-CA" sz="1800" dirty="0">
                <a:solidFill>
                  <a:srgbClr val="0A2972"/>
                </a:solidFill>
              </a:rPr>
              <a:t>(near) future climate of a planting </a:t>
            </a:r>
            <a:r>
              <a:rPr lang="en-CA" sz="1800" dirty="0" smtClean="0">
                <a:solidFill>
                  <a:srgbClr val="0A2972"/>
                </a:solidFill>
              </a:rPr>
              <a:t>site.</a:t>
            </a:r>
            <a:r>
              <a:rPr lang="en-CA" sz="1800" dirty="0"/>
              <a:t> </a:t>
            </a:r>
            <a:endParaRPr lang="en-CA" sz="1800" dirty="0" smtClean="0"/>
          </a:p>
          <a:p>
            <a:pPr>
              <a:spcBef>
                <a:spcPct val="50000"/>
              </a:spcBef>
              <a:buFont typeface="Arial" panose="020B0604020202020204" pitchFamily="34" charset="0"/>
              <a:buChar char="•"/>
            </a:pPr>
            <a:r>
              <a:rPr lang="en-CA" sz="1800" dirty="0" smtClean="0"/>
              <a:t>Based </a:t>
            </a:r>
            <a:r>
              <a:rPr lang="en-CA" sz="1800" dirty="0"/>
              <a:t>on new and emerging climate and forest genetic </a:t>
            </a:r>
            <a:r>
              <a:rPr lang="en-CA" sz="1800" dirty="0" smtClean="0"/>
              <a:t>science. </a:t>
            </a:r>
          </a:p>
          <a:p>
            <a:pPr>
              <a:spcBef>
                <a:spcPct val="50000"/>
              </a:spcBef>
              <a:buFont typeface="Arial" panose="020B0604020202020204" pitchFamily="34" charset="0"/>
              <a:buChar char="•"/>
            </a:pPr>
            <a:r>
              <a:rPr lang="en-CA" sz="1800" dirty="0" smtClean="0"/>
              <a:t>Includes </a:t>
            </a:r>
            <a:r>
              <a:rPr lang="en-CA" sz="1800" dirty="0">
                <a:solidFill>
                  <a:schemeClr val="accent5">
                    <a:lumMod val="50000"/>
                  </a:schemeClr>
                </a:solidFill>
              </a:rPr>
              <a:t>“assisted migration.”</a:t>
            </a:r>
          </a:p>
          <a:p>
            <a:pPr>
              <a:spcBef>
                <a:spcPct val="50000"/>
              </a:spcBef>
              <a:buFont typeface="Arial" panose="020B0604020202020204" pitchFamily="34" charset="0"/>
              <a:buChar char="•"/>
            </a:pPr>
            <a:endParaRPr lang="en-CA" sz="1800" dirty="0" smtClean="0">
              <a:solidFill>
                <a:srgbClr val="0A2972"/>
              </a:solidFill>
            </a:endParaRPr>
          </a:p>
        </p:txBody>
      </p:sp>
      <p:sp>
        <p:nvSpPr>
          <p:cNvPr id="4" name="Content Placeholder 3"/>
          <p:cNvSpPr>
            <a:spLocks noGrp="1"/>
          </p:cNvSpPr>
          <p:nvPr>
            <p:ph sz="half" idx="2"/>
          </p:nvPr>
        </p:nvSpPr>
        <p:spPr>
          <a:xfrm>
            <a:off x="618621" y="2447162"/>
            <a:ext cx="3888432" cy="2952328"/>
          </a:xfrm>
        </p:spPr>
        <p:txBody>
          <a:bodyPr/>
          <a:lstStyle/>
          <a:p>
            <a:pPr marL="0" indent="0" algn="ctr">
              <a:spcBef>
                <a:spcPct val="50000"/>
              </a:spcBef>
              <a:buNone/>
            </a:pPr>
            <a:r>
              <a:rPr lang="en-CA" sz="1800" b="1" dirty="0" smtClean="0">
                <a:solidFill>
                  <a:schemeClr val="tx1"/>
                </a:solidFill>
              </a:rPr>
              <a:t>GBST</a:t>
            </a:r>
            <a:endParaRPr lang="en-CA" sz="1800" b="1" dirty="0">
              <a:solidFill>
                <a:schemeClr val="tx1"/>
              </a:solidFill>
            </a:endParaRPr>
          </a:p>
          <a:p>
            <a:pPr>
              <a:spcBef>
                <a:spcPct val="50000"/>
              </a:spcBef>
              <a:buFont typeface="Arial" panose="020B0604020202020204" pitchFamily="34" charset="0"/>
              <a:buChar char="•"/>
            </a:pPr>
            <a:r>
              <a:rPr lang="en-CA" sz="1800" dirty="0" smtClean="0">
                <a:solidFill>
                  <a:srgbClr val="0A2972"/>
                </a:solidFill>
              </a:rPr>
              <a:t>A </a:t>
            </a:r>
            <a:r>
              <a:rPr lang="en-US" sz="1800" dirty="0">
                <a:solidFill>
                  <a:schemeClr val="accent5">
                    <a:lumMod val="50000"/>
                  </a:schemeClr>
                </a:solidFill>
              </a:rPr>
              <a:t>geographically-based </a:t>
            </a:r>
            <a:r>
              <a:rPr lang="en-CA" sz="1800" dirty="0">
                <a:solidFill>
                  <a:schemeClr val="accent5">
                    <a:lumMod val="50000"/>
                  </a:schemeClr>
                </a:solidFill>
              </a:rPr>
              <a:t>methodology </a:t>
            </a:r>
            <a:r>
              <a:rPr lang="en-US" sz="1800" dirty="0"/>
              <a:t>using, longitude, latitude, elevation and </a:t>
            </a:r>
            <a:r>
              <a:rPr lang="en-US" sz="1800" dirty="0" err="1"/>
              <a:t>biogeoclimatic</a:t>
            </a:r>
            <a:r>
              <a:rPr lang="en-US" sz="1800" dirty="0"/>
              <a:t> zone, </a:t>
            </a:r>
            <a:endParaRPr lang="en-US" sz="1800" dirty="0" smtClean="0"/>
          </a:p>
        </p:txBody>
      </p:sp>
      <p:sp>
        <p:nvSpPr>
          <p:cNvPr id="5" name="Slide Number Placeholder 4"/>
          <p:cNvSpPr>
            <a:spLocks noGrp="1"/>
          </p:cNvSpPr>
          <p:nvPr>
            <p:ph type="sldNum" sz="quarter" idx="12"/>
          </p:nvPr>
        </p:nvSpPr>
        <p:spPr/>
        <p:txBody>
          <a:bodyPr/>
          <a:lstStyle/>
          <a:p>
            <a:fld id="{5E693C0A-FE4A-4495-A920-AB5C92A874F2}" type="slidenum">
              <a:rPr lang="en-CA" smtClean="0"/>
              <a:pPr/>
              <a:t>27</a:t>
            </a:fld>
            <a:endParaRPr lang="en-CA" dirty="0"/>
          </a:p>
        </p:txBody>
      </p:sp>
      <p:sp>
        <p:nvSpPr>
          <p:cNvPr id="6" name="Title 1"/>
          <p:cNvSpPr txBox="1">
            <a:spLocks/>
          </p:cNvSpPr>
          <p:nvPr/>
        </p:nvSpPr>
        <p:spPr>
          <a:xfrm>
            <a:off x="619944" y="1565176"/>
            <a:ext cx="8229600" cy="864096"/>
          </a:xfrm>
          <a:prstGeom prst="rect">
            <a:avLst/>
          </a:prstGeom>
        </p:spPr>
        <p:txBody>
          <a:bodyPr/>
          <a:lst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pPr algn="l"/>
            <a:r>
              <a:rPr lang="en-CA" sz="2400" b="0" kern="0" dirty="0" smtClean="0">
                <a:solidFill>
                  <a:srgbClr val="0070C0"/>
                </a:solidFill>
              </a:rPr>
              <a:t>How does CBST compare with BC’s most </a:t>
            </a:r>
            <a:r>
              <a:rPr lang="en-CA" sz="2400" b="0" kern="0" dirty="0">
                <a:solidFill>
                  <a:srgbClr val="0070C0"/>
                </a:solidFill>
              </a:rPr>
              <a:t>recent approach </a:t>
            </a:r>
            <a:r>
              <a:rPr lang="en-CA" sz="2400" b="0" kern="0" dirty="0" smtClean="0">
                <a:solidFill>
                  <a:srgbClr val="0070C0"/>
                </a:solidFill>
              </a:rPr>
              <a:t>to seed transfer (geographically based seed transfer)?</a:t>
            </a:r>
            <a:br>
              <a:rPr lang="en-CA" sz="2400" b="0" kern="0" dirty="0" smtClean="0">
                <a:solidFill>
                  <a:srgbClr val="0070C0"/>
                </a:solidFill>
              </a:rPr>
            </a:br>
            <a:endParaRPr lang="en-CA" sz="2000" b="0" kern="0" dirty="0">
              <a:solidFill>
                <a:srgbClr val="003062"/>
              </a:solidFill>
              <a:latin typeface="+mn-lt"/>
              <a:ea typeface="+mn-ea"/>
              <a:cs typeface="+mn-cs"/>
            </a:endParaRPr>
          </a:p>
        </p:txBody>
      </p:sp>
    </p:spTree>
    <p:extLst>
      <p:ext uri="{BB962C8B-B14F-4D97-AF65-F5344CB8AC3E}">
        <p14:creationId xmlns:p14="http://schemas.microsoft.com/office/powerpoint/2010/main" val="40963702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noChangeArrowheads="1"/>
          </p:cNvPicPr>
          <p:nvPr/>
        </p:nvPicPr>
        <p:blipFill>
          <a:blip r:embed="rId3" cstate="print"/>
          <a:srcRect/>
          <a:stretch>
            <a:fillRect/>
          </a:stretch>
        </p:blipFill>
        <p:spPr bwMode="auto">
          <a:xfrm>
            <a:off x="2051721" y="2708921"/>
            <a:ext cx="5328592" cy="4018540"/>
          </a:xfrm>
          <a:prstGeom prst="rect">
            <a:avLst/>
          </a:prstGeom>
          <a:noFill/>
          <a:ln w="1">
            <a:noFill/>
            <a:miter lim="800000"/>
            <a:headEnd/>
            <a:tailEnd type="none" w="med" len="med"/>
          </a:ln>
          <a:effectLst/>
        </p:spPr>
      </p:pic>
      <p:sp>
        <p:nvSpPr>
          <p:cNvPr id="2" name="Slide Number Placeholder 1"/>
          <p:cNvSpPr>
            <a:spLocks noGrp="1"/>
          </p:cNvSpPr>
          <p:nvPr>
            <p:ph type="sldNum" sz="quarter" idx="12"/>
          </p:nvPr>
        </p:nvSpPr>
        <p:spPr/>
        <p:txBody>
          <a:bodyPr/>
          <a:lstStyle/>
          <a:p>
            <a:fld id="{49CA6C93-6223-41E9-801F-71823497A68A}" type="slidenum">
              <a:rPr lang="en-CA" smtClean="0"/>
              <a:pPr/>
              <a:t>28</a:t>
            </a:fld>
            <a:endParaRPr lang="en-CA"/>
          </a:p>
        </p:txBody>
      </p:sp>
      <p:sp>
        <p:nvSpPr>
          <p:cNvPr id="3" name="Title 2"/>
          <p:cNvSpPr>
            <a:spLocks noGrp="1"/>
          </p:cNvSpPr>
          <p:nvPr>
            <p:ph type="title"/>
          </p:nvPr>
        </p:nvSpPr>
        <p:spPr>
          <a:xfrm>
            <a:off x="308499" y="1196752"/>
            <a:ext cx="8815036" cy="1512169"/>
          </a:xfrm>
          <a:noFill/>
        </p:spPr>
        <p:txBody>
          <a:bodyPr/>
          <a:lstStyle/>
          <a:p>
            <a:pPr lvl="0" algn="ctr">
              <a:spcBef>
                <a:spcPct val="20000"/>
              </a:spcBef>
            </a:pPr>
            <a:r>
              <a:rPr lang="en-CA" sz="2400" dirty="0" smtClean="0">
                <a:solidFill>
                  <a:srgbClr val="003062"/>
                </a:solidFill>
                <a:ea typeface="+mn-ea"/>
              </a:rPr>
              <a:t>“</a:t>
            </a:r>
            <a:r>
              <a:rPr lang="en-CA" sz="2400" dirty="0">
                <a:solidFill>
                  <a:schemeClr val="accent5">
                    <a:lumMod val="50000"/>
                  </a:schemeClr>
                </a:solidFill>
                <a:latin typeface="+mn-lt"/>
                <a:ea typeface="+mn-ea"/>
                <a:cs typeface="+mn-cs"/>
              </a:rPr>
              <a:t>Assisted Migration</a:t>
            </a:r>
            <a:r>
              <a:rPr lang="en-CA" sz="2400" dirty="0" smtClean="0">
                <a:solidFill>
                  <a:srgbClr val="003062"/>
                </a:solidFill>
                <a:ea typeface="+mn-ea"/>
              </a:rPr>
              <a:t>”</a:t>
            </a:r>
            <a:br>
              <a:rPr lang="en-CA" sz="2400" dirty="0" smtClean="0">
                <a:solidFill>
                  <a:srgbClr val="003062"/>
                </a:solidFill>
                <a:ea typeface="+mn-ea"/>
              </a:rPr>
            </a:br>
            <a:r>
              <a:rPr lang="en-CA" sz="1800" dirty="0" smtClean="0">
                <a:solidFill>
                  <a:srgbClr val="003062"/>
                </a:solidFill>
                <a:ea typeface="+mn-ea"/>
              </a:rPr>
              <a:t>(1)  </a:t>
            </a:r>
            <a:r>
              <a:rPr lang="en-CA" sz="1800" b="0" dirty="0" smtClean="0">
                <a:solidFill>
                  <a:srgbClr val="003062"/>
                </a:solidFill>
                <a:ea typeface="+mn-ea"/>
              </a:rPr>
              <a:t>is a climate change adaptation strategy;</a:t>
            </a:r>
            <a:br>
              <a:rPr lang="en-CA" sz="1800" b="0" dirty="0" smtClean="0">
                <a:solidFill>
                  <a:srgbClr val="003062"/>
                </a:solidFill>
                <a:ea typeface="+mn-ea"/>
              </a:rPr>
            </a:br>
            <a:r>
              <a:rPr lang="en-CA" sz="1800" dirty="0" smtClean="0">
                <a:solidFill>
                  <a:srgbClr val="003062"/>
                </a:solidFill>
                <a:ea typeface="+mn-ea"/>
              </a:rPr>
              <a:t>(2)</a:t>
            </a:r>
            <a:r>
              <a:rPr lang="en-CA" sz="1800" b="0" dirty="0" smtClean="0">
                <a:solidFill>
                  <a:srgbClr val="003062"/>
                </a:solidFill>
                <a:ea typeface="+mn-ea"/>
              </a:rPr>
              <a:t> is the intentional movement of tree seed, from areas they grow naturally, to planting sites that are climatically suitable for their growth at the present time and in the near future. </a:t>
            </a:r>
            <a:endParaRPr lang="en-CA" sz="1800" dirty="0"/>
          </a:p>
        </p:txBody>
      </p:sp>
    </p:spTree>
    <p:extLst>
      <p:ext uri="{BB962C8B-B14F-4D97-AF65-F5344CB8AC3E}">
        <p14:creationId xmlns:p14="http://schemas.microsoft.com/office/powerpoint/2010/main" val="51575393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340768"/>
            <a:ext cx="8229600" cy="720080"/>
          </a:xfrm>
        </p:spPr>
        <p:txBody>
          <a:bodyPr/>
          <a:lstStyle/>
          <a:p>
            <a:pPr algn="l"/>
            <a:r>
              <a:rPr lang="en-CA" sz="2800" dirty="0" smtClean="0">
                <a:solidFill>
                  <a:srgbClr val="0070C0"/>
                </a:solidFill>
              </a:rPr>
              <a:t>CBST Science Foundation</a:t>
            </a:r>
            <a:endParaRPr lang="en-CA" sz="2800" dirty="0">
              <a:solidFill>
                <a:srgbClr val="0070C0"/>
              </a:solidFill>
            </a:endParaRPr>
          </a:p>
        </p:txBody>
      </p:sp>
      <p:sp>
        <p:nvSpPr>
          <p:cNvPr id="3" name="Content Placeholder 2"/>
          <p:cNvSpPr>
            <a:spLocks noGrp="1"/>
          </p:cNvSpPr>
          <p:nvPr>
            <p:ph sz="half" idx="1"/>
          </p:nvPr>
        </p:nvSpPr>
        <p:spPr>
          <a:xfrm>
            <a:off x="457200" y="2132856"/>
            <a:ext cx="4186808" cy="3528392"/>
          </a:xfrm>
        </p:spPr>
        <p:txBody>
          <a:bodyPr/>
          <a:lstStyle/>
          <a:p>
            <a:r>
              <a:rPr lang="en-CA" sz="2000" dirty="0" smtClean="0"/>
              <a:t>Based on climate and forest genetic (provenance) data </a:t>
            </a:r>
          </a:p>
          <a:p>
            <a:r>
              <a:rPr lang="en-CA" sz="2000" dirty="0" smtClean="0"/>
              <a:t>Climate represented </a:t>
            </a:r>
            <a:r>
              <a:rPr lang="en-CA" sz="2000" dirty="0"/>
              <a:t>by </a:t>
            </a:r>
            <a:r>
              <a:rPr lang="en-CA" sz="2000" b="1" dirty="0"/>
              <a:t>BEC variants</a:t>
            </a:r>
          </a:p>
          <a:p>
            <a:pPr lvl="0"/>
            <a:r>
              <a:rPr lang="en-CA" sz="2000" dirty="0" smtClean="0"/>
              <a:t>CBST accounts for </a:t>
            </a:r>
            <a:r>
              <a:rPr lang="en-CA" sz="2000" u="sng" dirty="0" smtClean="0"/>
              <a:t>both</a:t>
            </a:r>
            <a:r>
              <a:rPr lang="en-CA" sz="2000" dirty="0" smtClean="0"/>
              <a:t> past </a:t>
            </a:r>
            <a:r>
              <a:rPr lang="en-CA" sz="1800" dirty="0" smtClean="0"/>
              <a:t>(adaptation lag ~70years) </a:t>
            </a:r>
            <a:r>
              <a:rPr lang="en-CA" sz="2000" dirty="0" smtClean="0"/>
              <a:t>and future climate change </a:t>
            </a:r>
            <a:r>
              <a:rPr lang="en-CA" sz="1800" dirty="0" smtClean="0"/>
              <a:t>(</a:t>
            </a:r>
            <a:r>
              <a:rPr lang="en-CA" sz="1800" dirty="0"/>
              <a:t>15yrs coast; 20yrs </a:t>
            </a:r>
            <a:r>
              <a:rPr lang="en-CA" sz="1800" dirty="0" smtClean="0"/>
              <a:t>interior) </a:t>
            </a:r>
            <a:br>
              <a:rPr lang="en-CA" sz="1800" dirty="0" smtClean="0"/>
            </a:br>
            <a:r>
              <a:rPr lang="en-CA" sz="1800" dirty="0" smtClean="0"/>
              <a:t>= </a:t>
            </a:r>
            <a:r>
              <a:rPr lang="en-CA" sz="2000" dirty="0" smtClean="0"/>
              <a:t>Climate migration distance is to the </a:t>
            </a:r>
            <a:r>
              <a:rPr lang="en-CA" sz="2000" u="sng" dirty="0" smtClean="0"/>
              <a:t>firs</a:t>
            </a:r>
            <a:r>
              <a:rPr lang="en-CA" sz="2000" dirty="0" smtClean="0"/>
              <a:t>t quarter rotation</a:t>
            </a:r>
          </a:p>
          <a:p>
            <a:endParaRPr lang="en-CA" sz="2000" dirty="0"/>
          </a:p>
        </p:txBody>
      </p:sp>
      <p:sp>
        <p:nvSpPr>
          <p:cNvPr id="4" name="Content Placeholder 3"/>
          <p:cNvSpPr>
            <a:spLocks noGrp="1"/>
          </p:cNvSpPr>
          <p:nvPr>
            <p:ph sz="half" idx="2"/>
          </p:nvPr>
        </p:nvSpPr>
        <p:spPr>
          <a:xfrm>
            <a:off x="4716016" y="2204864"/>
            <a:ext cx="3884240" cy="3240360"/>
          </a:xfrm>
          <a:ln/>
        </p:spPr>
        <p:style>
          <a:lnRef idx="1">
            <a:schemeClr val="accent1"/>
          </a:lnRef>
          <a:fillRef idx="2">
            <a:schemeClr val="accent1"/>
          </a:fillRef>
          <a:effectRef idx="1">
            <a:schemeClr val="accent1"/>
          </a:effectRef>
          <a:fontRef idx="minor">
            <a:schemeClr val="dk1"/>
          </a:fontRef>
        </p:style>
        <p:txBody>
          <a:bodyPr/>
          <a:lstStyle/>
          <a:p>
            <a:pPr marL="0" indent="0" algn="ctr">
              <a:buNone/>
            </a:pPr>
            <a:endParaRPr lang="en-CA" sz="1200" b="1" dirty="0" smtClean="0"/>
          </a:p>
          <a:p>
            <a:pPr marL="0" indent="0" algn="ctr">
              <a:buNone/>
            </a:pPr>
            <a:r>
              <a:rPr lang="en-CA" sz="2000" dirty="0" smtClean="0"/>
              <a:t>Baseline data sets</a:t>
            </a:r>
          </a:p>
          <a:p>
            <a:pPr marL="0" indent="0">
              <a:buNone/>
            </a:pPr>
            <a:endParaRPr lang="en-CA" sz="1200" dirty="0" smtClean="0"/>
          </a:p>
          <a:p>
            <a:pPr lvl="1"/>
            <a:r>
              <a:rPr lang="en-CA" sz="1800" dirty="0" smtClean="0">
                <a:solidFill>
                  <a:schemeClr val="accent5">
                    <a:lumMod val="50000"/>
                  </a:schemeClr>
                </a:solidFill>
              </a:rPr>
              <a:t>BEC10</a:t>
            </a:r>
          </a:p>
          <a:p>
            <a:pPr lvl="1"/>
            <a:r>
              <a:rPr lang="en-CA" sz="1800" dirty="0" err="1" smtClean="0">
                <a:solidFill>
                  <a:schemeClr val="accent5">
                    <a:lumMod val="50000"/>
                  </a:schemeClr>
                </a:solidFill>
              </a:rPr>
              <a:t>ClimateBC</a:t>
            </a:r>
            <a:r>
              <a:rPr lang="en-CA" sz="1800" dirty="0" smtClean="0">
                <a:solidFill>
                  <a:schemeClr val="accent5">
                    <a:lumMod val="50000"/>
                  </a:schemeClr>
                </a:solidFill>
              </a:rPr>
              <a:t> </a:t>
            </a:r>
          </a:p>
          <a:p>
            <a:pPr lvl="1"/>
            <a:r>
              <a:rPr lang="en-CA" sz="1800" dirty="0" smtClean="0">
                <a:solidFill>
                  <a:schemeClr val="accent5">
                    <a:lumMod val="50000"/>
                  </a:schemeClr>
                </a:solidFill>
              </a:rPr>
              <a:t>Transfer functions </a:t>
            </a:r>
          </a:p>
          <a:p>
            <a:pPr lvl="1"/>
            <a:r>
              <a:rPr lang="en-CA" sz="1800" dirty="0" smtClean="0">
                <a:solidFill>
                  <a:schemeClr val="accent5">
                    <a:lumMod val="50000"/>
                  </a:schemeClr>
                </a:solidFill>
              </a:rPr>
              <a:t>Minimum genetic and species suitability thresholds</a:t>
            </a:r>
          </a:p>
          <a:p>
            <a:pPr lvl="1"/>
            <a:r>
              <a:rPr lang="en-CA" sz="1800" dirty="0" smtClean="0">
                <a:solidFill>
                  <a:schemeClr val="accent5">
                    <a:lumMod val="50000"/>
                  </a:schemeClr>
                </a:solidFill>
              </a:rPr>
              <a:t>Expert opinion</a:t>
            </a:r>
            <a:endParaRPr lang="en-CA" sz="1800" dirty="0"/>
          </a:p>
        </p:txBody>
      </p:sp>
      <p:sp>
        <p:nvSpPr>
          <p:cNvPr id="5" name="Slide Number Placeholder 4"/>
          <p:cNvSpPr>
            <a:spLocks noGrp="1"/>
          </p:cNvSpPr>
          <p:nvPr>
            <p:ph type="sldNum" sz="quarter" idx="12"/>
          </p:nvPr>
        </p:nvSpPr>
        <p:spPr/>
        <p:txBody>
          <a:bodyPr/>
          <a:lstStyle/>
          <a:p>
            <a:fld id="{5E693C0A-FE4A-4495-A920-AB5C92A874F2}" type="slidenum">
              <a:rPr lang="en-CA" smtClean="0"/>
              <a:pPr/>
              <a:t>29</a:t>
            </a:fld>
            <a:endParaRPr lang="en-CA"/>
          </a:p>
        </p:txBody>
      </p:sp>
      <p:sp>
        <p:nvSpPr>
          <p:cNvPr id="6" name="Content Placeholder 2"/>
          <p:cNvSpPr txBox="1">
            <a:spLocks/>
          </p:cNvSpPr>
          <p:nvPr/>
        </p:nvSpPr>
        <p:spPr bwMode="auto">
          <a:xfrm>
            <a:off x="539552" y="5661248"/>
            <a:ext cx="7848872" cy="93610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800">
                <a:solidFill>
                  <a:srgbClr val="003062"/>
                </a:solidFill>
                <a:latin typeface="+mn-lt"/>
                <a:ea typeface="+mn-ea"/>
                <a:cs typeface="+mn-cs"/>
              </a:defRPr>
            </a:lvl1pPr>
            <a:lvl2pPr marL="742950" indent="-285750" algn="l" rtl="0" eaLnBrk="1" fontAlgn="base" hangingPunct="1">
              <a:spcBef>
                <a:spcPct val="20000"/>
              </a:spcBef>
              <a:spcAft>
                <a:spcPct val="0"/>
              </a:spcAft>
              <a:buChar char="–"/>
              <a:defRPr sz="2400">
                <a:solidFill>
                  <a:srgbClr val="003062"/>
                </a:solidFill>
                <a:latin typeface="+mn-lt"/>
                <a:cs typeface="+mn-cs"/>
              </a:defRPr>
            </a:lvl2pPr>
            <a:lvl3pPr marL="1143000" indent="-228600" algn="l" rtl="0" eaLnBrk="1" fontAlgn="base" hangingPunct="1">
              <a:spcBef>
                <a:spcPct val="20000"/>
              </a:spcBef>
              <a:spcAft>
                <a:spcPct val="0"/>
              </a:spcAft>
              <a:buChar char="•"/>
              <a:defRPr sz="2000">
                <a:solidFill>
                  <a:srgbClr val="003062"/>
                </a:solidFill>
                <a:latin typeface="+mn-lt"/>
                <a:cs typeface="+mn-cs"/>
              </a:defRPr>
            </a:lvl3pPr>
            <a:lvl4pPr marL="1600200" indent="-228600" algn="l" rtl="0" eaLnBrk="1" fontAlgn="base" hangingPunct="1">
              <a:spcBef>
                <a:spcPct val="20000"/>
              </a:spcBef>
              <a:spcAft>
                <a:spcPct val="0"/>
              </a:spcAft>
              <a:buChar char="–"/>
              <a:defRPr sz="1800">
                <a:solidFill>
                  <a:srgbClr val="003062"/>
                </a:solidFill>
                <a:latin typeface="+mn-lt"/>
                <a:cs typeface="+mn-cs"/>
              </a:defRPr>
            </a:lvl4pPr>
            <a:lvl5pPr marL="2057400" indent="-228600" algn="l" rtl="0" eaLnBrk="1" fontAlgn="base" hangingPunct="1">
              <a:spcBef>
                <a:spcPct val="20000"/>
              </a:spcBef>
              <a:spcAft>
                <a:spcPct val="0"/>
              </a:spcAft>
              <a:buChar char="»"/>
              <a:defRPr sz="1800">
                <a:solidFill>
                  <a:srgbClr val="003062"/>
                </a:solidFill>
                <a:latin typeface="+mn-lt"/>
                <a:cs typeface="+mn-cs"/>
              </a:defRPr>
            </a:lvl5pPr>
            <a:lvl6pPr marL="2514600" indent="-228600" algn="l" rtl="0" eaLnBrk="1" fontAlgn="base" hangingPunct="1">
              <a:spcBef>
                <a:spcPct val="20000"/>
              </a:spcBef>
              <a:spcAft>
                <a:spcPct val="0"/>
              </a:spcAft>
              <a:buChar char="»"/>
              <a:defRPr sz="1800">
                <a:solidFill>
                  <a:srgbClr val="003062"/>
                </a:solidFill>
                <a:latin typeface="+mn-lt"/>
                <a:cs typeface="+mn-cs"/>
              </a:defRPr>
            </a:lvl6pPr>
            <a:lvl7pPr marL="2971800" indent="-228600" algn="l" rtl="0" eaLnBrk="1" fontAlgn="base" hangingPunct="1">
              <a:spcBef>
                <a:spcPct val="20000"/>
              </a:spcBef>
              <a:spcAft>
                <a:spcPct val="0"/>
              </a:spcAft>
              <a:buChar char="»"/>
              <a:defRPr sz="1800">
                <a:solidFill>
                  <a:srgbClr val="003062"/>
                </a:solidFill>
                <a:latin typeface="+mn-lt"/>
                <a:cs typeface="+mn-cs"/>
              </a:defRPr>
            </a:lvl7pPr>
            <a:lvl8pPr marL="3429000" indent="-228600" algn="l" rtl="0" eaLnBrk="1" fontAlgn="base" hangingPunct="1">
              <a:spcBef>
                <a:spcPct val="20000"/>
              </a:spcBef>
              <a:spcAft>
                <a:spcPct val="0"/>
              </a:spcAft>
              <a:buChar char="»"/>
              <a:defRPr sz="1800">
                <a:solidFill>
                  <a:srgbClr val="003062"/>
                </a:solidFill>
                <a:latin typeface="+mn-lt"/>
                <a:cs typeface="+mn-cs"/>
              </a:defRPr>
            </a:lvl8pPr>
            <a:lvl9pPr marL="3886200" indent="-228600" algn="l" rtl="0" eaLnBrk="1" fontAlgn="base" hangingPunct="1">
              <a:spcBef>
                <a:spcPct val="20000"/>
              </a:spcBef>
              <a:spcAft>
                <a:spcPct val="0"/>
              </a:spcAft>
              <a:buChar char="»"/>
              <a:defRPr sz="1800">
                <a:solidFill>
                  <a:srgbClr val="003062"/>
                </a:solidFill>
                <a:latin typeface="+mn-lt"/>
                <a:cs typeface="+mn-cs"/>
              </a:defRPr>
            </a:lvl9pPr>
          </a:lstStyle>
          <a:p>
            <a:pPr marL="0" indent="0">
              <a:buNone/>
            </a:pPr>
            <a:r>
              <a:rPr lang="en-CA" sz="1600" b="0" kern="0" dirty="0" smtClean="0">
                <a:solidFill>
                  <a:srgbClr val="002060"/>
                </a:solidFill>
              </a:rPr>
              <a:t>For more information, see </a:t>
            </a:r>
            <a:r>
              <a:rPr lang="en-CA" sz="1600" b="0" kern="0" dirty="0" smtClean="0">
                <a:solidFill>
                  <a:srgbClr val="FF0000"/>
                </a:solidFill>
              </a:rPr>
              <a:t>Technical Report 099: “</a:t>
            </a:r>
            <a:r>
              <a:rPr lang="en-CA" sz="1600" b="0" i="1" kern="0" dirty="0" smtClean="0">
                <a:solidFill>
                  <a:srgbClr val="FF0000"/>
                </a:solidFill>
              </a:rPr>
              <a:t>A Proposed Climate-based Seed Transfer System for British Columbia</a:t>
            </a:r>
            <a:r>
              <a:rPr lang="en-CA" sz="1600" b="0" kern="0" dirty="0" smtClean="0">
                <a:solidFill>
                  <a:srgbClr val="FF0000"/>
                </a:solidFill>
              </a:rPr>
              <a:t>” </a:t>
            </a:r>
            <a:r>
              <a:rPr lang="en-CA" sz="1600" b="0" kern="0" dirty="0" smtClean="0">
                <a:solidFill>
                  <a:srgbClr val="002060"/>
                </a:solidFill>
              </a:rPr>
              <a:t>by G O’Neill, T Wang, N Ukrainetz, L Charleson, L McAuley, A Yanchuk and S Zedel.  (2017)</a:t>
            </a:r>
            <a:endParaRPr lang="en-CA" sz="1600" b="0" kern="0" dirty="0">
              <a:solidFill>
                <a:srgbClr val="002060"/>
              </a:solidFill>
            </a:endParaRPr>
          </a:p>
        </p:txBody>
      </p:sp>
    </p:spTree>
    <p:extLst>
      <p:ext uri="{BB962C8B-B14F-4D97-AF65-F5344CB8AC3E}">
        <p14:creationId xmlns:p14="http://schemas.microsoft.com/office/powerpoint/2010/main" val="32897501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49CA6C93-6223-41E9-801F-71823497A68A}" type="slidenum">
              <a:rPr lang="en-CA" smtClean="0"/>
              <a:pPr/>
              <a:t>30</a:t>
            </a:fld>
            <a:endParaRPr lang="en-CA"/>
          </a:p>
        </p:txBody>
      </p:sp>
      <p:grpSp>
        <p:nvGrpSpPr>
          <p:cNvPr id="8" name="Group 7"/>
          <p:cNvGrpSpPr/>
          <p:nvPr/>
        </p:nvGrpSpPr>
        <p:grpSpPr>
          <a:xfrm>
            <a:off x="171317" y="1173078"/>
            <a:ext cx="6480175" cy="5310187"/>
            <a:chOff x="1331913" y="1359173"/>
            <a:chExt cx="6480175" cy="5310187"/>
          </a:xfrm>
        </p:grpSpPr>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913" y="1359173"/>
              <a:ext cx="6480175" cy="5310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5360" y="1749595"/>
              <a:ext cx="5478218" cy="39286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1" name="Group 10"/>
            <p:cNvGrpSpPr/>
            <p:nvPr/>
          </p:nvGrpSpPr>
          <p:grpSpPr>
            <a:xfrm>
              <a:off x="5456534" y="3655106"/>
              <a:ext cx="1433535" cy="1347037"/>
              <a:chOff x="5521850" y="3655106"/>
              <a:chExt cx="1433535" cy="1347037"/>
            </a:xfrm>
          </p:grpSpPr>
          <p:sp>
            <p:nvSpPr>
              <p:cNvPr id="19" name="TextBox 18"/>
              <p:cNvSpPr txBox="1"/>
              <p:nvPr/>
            </p:nvSpPr>
            <p:spPr>
              <a:xfrm>
                <a:off x="5637063" y="4725144"/>
                <a:ext cx="1318322" cy="276999"/>
              </a:xfrm>
              <a:prstGeom prst="rect">
                <a:avLst/>
              </a:prstGeom>
              <a:noFill/>
            </p:spPr>
            <p:txBody>
              <a:bodyPr wrap="square" rtlCol="0">
                <a:spAutoFit/>
              </a:bodyPr>
              <a:lstStyle/>
              <a:p>
                <a:pPr algn="ctr"/>
                <a:r>
                  <a:rPr lang="en-CA" sz="1200" dirty="0" smtClean="0"/>
                  <a:t>Seedlot</a:t>
                </a:r>
                <a:endParaRPr lang="en-CA" sz="1200" dirty="0"/>
              </a:p>
            </p:txBody>
          </p:sp>
          <p:cxnSp>
            <p:nvCxnSpPr>
              <p:cNvPr id="20" name="Straight Connector 19"/>
              <p:cNvCxnSpPr/>
              <p:nvPr/>
            </p:nvCxnSpPr>
            <p:spPr>
              <a:xfrm flipH="1" flipV="1">
                <a:off x="5626558" y="3821462"/>
                <a:ext cx="457610" cy="90368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Flowchart: Decision 20"/>
              <p:cNvSpPr>
                <a:spLocks noChangeAspect="1"/>
              </p:cNvSpPr>
              <p:nvPr/>
            </p:nvSpPr>
            <p:spPr>
              <a:xfrm>
                <a:off x="5521850" y="3655106"/>
                <a:ext cx="115213" cy="117582"/>
              </a:xfrm>
              <a:prstGeom prst="flowChartDecision">
                <a:avLst/>
              </a:prstGeom>
              <a:solidFill>
                <a:srgbClr val="48E509"/>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12" name="Group 11"/>
            <p:cNvGrpSpPr/>
            <p:nvPr/>
          </p:nvGrpSpPr>
          <p:grpSpPr>
            <a:xfrm>
              <a:off x="2187269" y="1832880"/>
              <a:ext cx="1224136" cy="307777"/>
              <a:chOff x="1980202" y="1042170"/>
              <a:chExt cx="1399222" cy="307777"/>
            </a:xfrm>
          </p:grpSpPr>
          <p:sp>
            <p:nvSpPr>
              <p:cNvPr id="17" name="TextBox 16"/>
              <p:cNvSpPr txBox="1"/>
              <p:nvPr/>
            </p:nvSpPr>
            <p:spPr>
              <a:xfrm>
                <a:off x="1980202" y="1042170"/>
                <a:ext cx="1399222" cy="307777"/>
              </a:xfrm>
              <a:prstGeom prst="rect">
                <a:avLst/>
              </a:prstGeom>
              <a:noFill/>
              <a:ln>
                <a:solidFill>
                  <a:schemeClr val="tx1"/>
                </a:solidFill>
              </a:ln>
            </p:spPr>
            <p:txBody>
              <a:bodyPr wrap="square" rtlCol="0">
                <a:spAutoFit/>
              </a:bodyPr>
              <a:lstStyle/>
              <a:p>
                <a:pPr algn="l"/>
                <a:r>
                  <a:rPr lang="en-CA" sz="1400" dirty="0" smtClean="0"/>
                  <a:t>BEC units</a:t>
                </a:r>
                <a:endParaRPr lang="en-CA" sz="1400" dirty="0"/>
              </a:p>
            </p:txBody>
          </p:sp>
          <p:pic>
            <p:nvPicPr>
              <p:cNvPr id="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00413" y="1105572"/>
                <a:ext cx="190499" cy="180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13" name="Group 12"/>
            <p:cNvGrpSpPr/>
            <p:nvPr/>
          </p:nvGrpSpPr>
          <p:grpSpPr>
            <a:xfrm>
              <a:off x="4207765" y="2996952"/>
              <a:ext cx="2906693" cy="1317916"/>
              <a:chOff x="4897430" y="2907271"/>
              <a:chExt cx="2906693" cy="1317916"/>
            </a:xfrm>
          </p:grpSpPr>
          <p:sp>
            <p:nvSpPr>
              <p:cNvPr id="14" name="Oval 13"/>
              <p:cNvSpPr/>
              <p:nvPr/>
            </p:nvSpPr>
            <p:spPr>
              <a:xfrm>
                <a:off x="4897430" y="3260619"/>
                <a:ext cx="1451649" cy="964568"/>
              </a:xfrm>
              <a:prstGeom prst="ellipse">
                <a:avLst/>
              </a:prstGeom>
              <a:solidFill>
                <a:srgbClr val="FF0000">
                  <a:alpha val="23000"/>
                </a:srgbClr>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CA" sz="1100"/>
              </a:p>
            </p:txBody>
          </p:sp>
          <p:cxnSp>
            <p:nvCxnSpPr>
              <p:cNvPr id="15" name="Straight Connector 14"/>
              <p:cNvCxnSpPr>
                <a:endCxn id="16" idx="1"/>
              </p:cNvCxnSpPr>
              <p:nvPr/>
            </p:nvCxnSpPr>
            <p:spPr>
              <a:xfrm flipV="1">
                <a:off x="5934705" y="3138104"/>
                <a:ext cx="551096" cy="158853"/>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6485801" y="2907271"/>
                <a:ext cx="1318322" cy="461665"/>
              </a:xfrm>
              <a:prstGeom prst="rect">
                <a:avLst/>
              </a:prstGeom>
              <a:noFill/>
            </p:spPr>
            <p:txBody>
              <a:bodyPr wrap="square" rtlCol="0">
                <a:spAutoFit/>
              </a:bodyPr>
              <a:lstStyle/>
              <a:p>
                <a:pPr algn="ctr"/>
                <a:r>
                  <a:rPr lang="en-CA" sz="1200" dirty="0" smtClean="0"/>
                  <a:t>Seed deployment space</a:t>
                </a:r>
                <a:endParaRPr lang="en-CA" sz="1200" dirty="0"/>
              </a:p>
            </p:txBody>
          </p:sp>
        </p:grpSp>
      </p:grpSp>
      <p:cxnSp>
        <p:nvCxnSpPr>
          <p:cNvPr id="22" name="Straight Arrow Connector 21"/>
          <p:cNvCxnSpPr>
            <a:cxnSpLocks noChangeAspect="1"/>
          </p:cNvCxnSpPr>
          <p:nvPr/>
        </p:nvCxnSpPr>
        <p:spPr>
          <a:xfrm flipH="1">
            <a:off x="3911953" y="3546088"/>
            <a:ext cx="425010" cy="89279"/>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cxnSpLocks noChangeAspect="1"/>
          </p:cNvCxnSpPr>
          <p:nvPr/>
        </p:nvCxnSpPr>
        <p:spPr>
          <a:xfrm flipH="1">
            <a:off x="3750622" y="3636342"/>
            <a:ext cx="210768" cy="44274"/>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6948264" y="1339095"/>
            <a:ext cx="1944216" cy="2086725"/>
          </a:xfrm>
          <a:prstGeom prst="rect">
            <a:avLst/>
          </a:prstGeom>
          <a:noFill/>
        </p:spPr>
        <p:txBody>
          <a:bodyPr wrap="square" rtlCol="0">
            <a:spAutoFit/>
          </a:bodyPr>
          <a:lstStyle/>
          <a:p>
            <a:r>
              <a:rPr lang="en-CA" b="0" dirty="0">
                <a:solidFill>
                  <a:srgbClr val="0070C0"/>
                </a:solidFill>
                <a:latin typeface="+mj-lt"/>
                <a:ea typeface="+mj-ea"/>
                <a:cs typeface="+mj-cs"/>
              </a:rPr>
              <a:t>Migrating the </a:t>
            </a:r>
            <a:r>
              <a:rPr lang="en-CA" b="0" dirty="0" smtClean="0">
                <a:solidFill>
                  <a:srgbClr val="0070C0"/>
                </a:solidFill>
                <a:latin typeface="+mj-lt"/>
                <a:ea typeface="+mj-ea"/>
                <a:cs typeface="+mj-cs"/>
              </a:rPr>
              <a:t>climate space</a:t>
            </a:r>
          </a:p>
          <a:p>
            <a:r>
              <a:rPr lang="en-CA" sz="1800" dirty="0" smtClean="0"/>
              <a:t> (BEC variants represent climate space)</a:t>
            </a:r>
            <a:endParaRPr lang="en-CA" sz="1800" dirty="0"/>
          </a:p>
        </p:txBody>
      </p:sp>
    </p:spTree>
    <p:extLst>
      <p:ext uri="{BB962C8B-B14F-4D97-AF65-F5344CB8AC3E}">
        <p14:creationId xmlns:p14="http://schemas.microsoft.com/office/powerpoint/2010/main" val="137521486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49CA6C93-6223-41E9-801F-71823497A68A}" type="slidenum">
              <a:rPr lang="en-CA" smtClean="0"/>
              <a:pPr/>
              <a:t>31</a:t>
            </a:fld>
            <a:endParaRPr lang="en-CA" dirty="0"/>
          </a:p>
        </p:txBody>
      </p:sp>
      <p:sp>
        <p:nvSpPr>
          <p:cNvPr id="11" name="Oval 10"/>
          <p:cNvSpPr/>
          <p:nvPr/>
        </p:nvSpPr>
        <p:spPr bwMode="auto">
          <a:xfrm>
            <a:off x="7020272" y="5301208"/>
            <a:ext cx="1296144" cy="576064"/>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indent="-342900" algn="ctr" defTabSz="914400" rtl="0" eaLnBrk="1" fontAlgn="base" latinLnBrk="0" hangingPunct="1">
              <a:lnSpc>
                <a:spcPct val="100000"/>
              </a:lnSpc>
              <a:spcBef>
                <a:spcPct val="20000"/>
              </a:spcBef>
              <a:spcAft>
                <a:spcPct val="0"/>
              </a:spcAft>
              <a:buClrTx/>
              <a:buSzTx/>
              <a:buFontTx/>
              <a:buNone/>
              <a:tabLst/>
            </a:pPr>
            <a:endParaRPr kumimoji="0" lang="en-CA" sz="2400" b="1" i="0" u="none" strike="noStrike" cap="none" normalizeH="0" baseline="0" smtClean="0">
              <a:ln>
                <a:noFill/>
              </a:ln>
              <a:solidFill>
                <a:srgbClr val="003062"/>
              </a:solidFill>
              <a:effectLst/>
              <a:latin typeface="Arial" charset="0"/>
              <a:cs typeface="Arial" charset="0"/>
            </a:endParaRPr>
          </a:p>
        </p:txBody>
      </p:sp>
      <p:sp>
        <p:nvSpPr>
          <p:cNvPr id="2" name="Rectangle 1"/>
          <p:cNvSpPr/>
          <p:nvPr/>
        </p:nvSpPr>
        <p:spPr>
          <a:xfrm>
            <a:off x="683568" y="5877272"/>
            <a:ext cx="7632848" cy="830997"/>
          </a:xfrm>
          <a:prstGeom prst="rect">
            <a:avLst/>
          </a:prstGeom>
        </p:spPr>
        <p:txBody>
          <a:bodyPr wrap="square">
            <a:spAutoFit/>
          </a:bodyPr>
          <a:lstStyle/>
          <a:p>
            <a:pPr lvl="0" algn="l"/>
            <a:r>
              <a:rPr lang="en-CA" sz="1600" b="0" kern="0" dirty="0">
                <a:latin typeface="+mn-lt"/>
                <a:cs typeface="Arial"/>
              </a:rPr>
              <a:t>The </a:t>
            </a:r>
            <a:r>
              <a:rPr lang="en-CA" sz="1600" b="0" kern="0" dirty="0" smtClean="0">
                <a:latin typeface="+mn-lt"/>
                <a:cs typeface="Arial"/>
              </a:rPr>
              <a:t>CBST seed </a:t>
            </a:r>
            <a:r>
              <a:rPr lang="en-CA" sz="1600" b="0" kern="0" dirty="0">
                <a:latin typeface="+mn-lt"/>
                <a:cs typeface="Arial"/>
              </a:rPr>
              <a:t>deployment area </a:t>
            </a:r>
            <a:r>
              <a:rPr lang="en-CA" sz="1600" b="0" kern="0" dirty="0" smtClean="0">
                <a:latin typeface="+mn-lt"/>
                <a:cs typeface="Arial"/>
              </a:rPr>
              <a:t>(i.e. CBST Area of Use) comprises the  </a:t>
            </a:r>
            <a:r>
              <a:rPr lang="en-CA" sz="1600" kern="0" dirty="0" smtClean="0">
                <a:solidFill>
                  <a:srgbClr val="CC6600"/>
                </a:solidFill>
                <a:latin typeface="+mn-lt"/>
                <a:cs typeface="Arial"/>
              </a:rPr>
              <a:t>orange</a:t>
            </a:r>
            <a:r>
              <a:rPr lang="en-CA" sz="1600" b="0" kern="0" dirty="0" smtClean="0">
                <a:latin typeface="+mn-lt"/>
                <a:cs typeface="Arial"/>
              </a:rPr>
              <a:t> areas marked on the map. The current seed deployment area (or Area of Use) is marked in the </a:t>
            </a:r>
            <a:r>
              <a:rPr lang="en-CA" sz="1600" kern="0" dirty="0" smtClean="0">
                <a:solidFill>
                  <a:srgbClr val="800000"/>
                </a:solidFill>
                <a:latin typeface="+mn-lt"/>
                <a:cs typeface="Arial"/>
              </a:rPr>
              <a:t>brick red </a:t>
            </a:r>
            <a:r>
              <a:rPr lang="en-CA" sz="1600" b="0" kern="0" dirty="0" smtClean="0">
                <a:latin typeface="+mn-lt"/>
                <a:cs typeface="Arial"/>
              </a:rPr>
              <a:t>colour</a:t>
            </a:r>
            <a:r>
              <a:rPr lang="en-CA" sz="1400" b="0" kern="0" dirty="0" smtClean="0">
                <a:latin typeface="+mn-lt"/>
                <a:cs typeface="Arial"/>
              </a:rPr>
              <a:t>. </a:t>
            </a:r>
            <a:r>
              <a:rPr lang="en-CA" sz="1400" b="0" i="1" kern="0" dirty="0" smtClean="0">
                <a:latin typeface="+mn-lt"/>
                <a:cs typeface="Arial"/>
              </a:rPr>
              <a:t> </a:t>
            </a:r>
            <a:endParaRPr lang="en-CA" sz="1400" b="0" i="1" kern="0" dirty="0">
              <a:latin typeface="+mn-lt"/>
              <a:cs typeface="Arial"/>
            </a:endParaRPr>
          </a:p>
        </p:txBody>
      </p:sp>
      <p:sp>
        <p:nvSpPr>
          <p:cNvPr id="9" name="Title 4"/>
          <p:cNvSpPr txBox="1">
            <a:spLocks/>
          </p:cNvSpPr>
          <p:nvPr/>
        </p:nvSpPr>
        <p:spPr>
          <a:xfrm>
            <a:off x="251520" y="284229"/>
            <a:ext cx="8424936" cy="566738"/>
          </a:xfrm>
          <a:prstGeom prst="rect">
            <a:avLst/>
          </a:prstGeom>
        </p:spPr>
        <p:txBody>
          <a:bodyPr/>
          <a:lst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r>
              <a:rPr lang="en-CA" sz="3200" b="0" kern="0" dirty="0" smtClean="0">
                <a:solidFill>
                  <a:schemeClr val="accent5">
                    <a:lumMod val="50000"/>
                  </a:schemeClr>
                </a:solidFill>
              </a:rPr>
              <a:t>Example of Shift to a </a:t>
            </a:r>
            <a:r>
              <a:rPr lang="en-CA" sz="3200" b="0" kern="0" dirty="0" err="1" smtClean="0">
                <a:solidFill>
                  <a:schemeClr val="accent5">
                    <a:lumMod val="50000"/>
                  </a:schemeClr>
                </a:solidFill>
              </a:rPr>
              <a:t>Seedlot</a:t>
            </a:r>
            <a:r>
              <a:rPr lang="en-CA" sz="3200" b="0" kern="0" dirty="0" smtClean="0">
                <a:solidFill>
                  <a:schemeClr val="accent5">
                    <a:lumMod val="50000"/>
                  </a:schemeClr>
                </a:solidFill>
              </a:rPr>
              <a:t> Area of Use</a:t>
            </a:r>
            <a:endParaRPr lang="en-CA" sz="3200" b="0" kern="0" dirty="0">
              <a:solidFill>
                <a:schemeClr val="accent5">
                  <a:lumMod val="50000"/>
                </a:schemeClr>
              </a:solidFill>
            </a:endParaRPr>
          </a:p>
        </p:txBody>
      </p:sp>
      <p:sp>
        <p:nvSpPr>
          <p:cNvPr id="12" name="TextBox 11"/>
          <p:cNvSpPr txBox="1"/>
          <p:nvPr/>
        </p:nvSpPr>
        <p:spPr>
          <a:xfrm>
            <a:off x="4211960" y="2744807"/>
            <a:ext cx="1748071" cy="744819"/>
          </a:xfrm>
          <a:prstGeom prst="rect">
            <a:avLst/>
          </a:prstGeom>
          <a:solidFill>
            <a:schemeClr val="bg2">
              <a:lumMod val="40000"/>
              <a:lumOff val="60000"/>
            </a:schemeClr>
          </a:solidFill>
        </p:spPr>
        <p:txBody>
          <a:bodyPr wrap="square" rtlCol="0">
            <a:spAutoFit/>
          </a:bodyPr>
          <a:lstStyle/>
          <a:p>
            <a:pPr algn="l"/>
            <a:r>
              <a:rPr lang="en-CA" sz="1400" dirty="0">
                <a:solidFill>
                  <a:schemeClr val="accent2">
                    <a:lumMod val="50000"/>
                  </a:schemeClr>
                </a:solidFill>
              </a:rPr>
              <a:t>C</a:t>
            </a:r>
            <a:r>
              <a:rPr lang="en-CA" sz="1400" dirty="0" smtClean="0">
                <a:solidFill>
                  <a:schemeClr val="accent2">
                    <a:lumMod val="50000"/>
                  </a:schemeClr>
                </a:solidFill>
              </a:rPr>
              <a:t>urrent seed </a:t>
            </a:r>
            <a:r>
              <a:rPr lang="en-CA" sz="1400" dirty="0">
                <a:solidFill>
                  <a:schemeClr val="accent2">
                    <a:lumMod val="50000"/>
                  </a:schemeClr>
                </a:solidFill>
              </a:rPr>
              <a:t>d</a:t>
            </a:r>
            <a:r>
              <a:rPr lang="en-CA" sz="1400" dirty="0" smtClean="0">
                <a:solidFill>
                  <a:schemeClr val="accent2">
                    <a:lumMod val="50000"/>
                  </a:schemeClr>
                </a:solidFill>
              </a:rPr>
              <a:t>eployment </a:t>
            </a:r>
            <a:r>
              <a:rPr lang="en-CA" sz="1400" dirty="0">
                <a:solidFill>
                  <a:schemeClr val="accent2">
                    <a:lumMod val="50000"/>
                  </a:schemeClr>
                </a:solidFill>
              </a:rPr>
              <a:t>a</a:t>
            </a:r>
            <a:r>
              <a:rPr lang="en-CA" sz="1400" dirty="0" smtClean="0">
                <a:solidFill>
                  <a:schemeClr val="accent2">
                    <a:lumMod val="50000"/>
                  </a:schemeClr>
                </a:solidFill>
              </a:rPr>
              <a:t>rea</a:t>
            </a:r>
          </a:p>
          <a:p>
            <a:pPr algn="l"/>
            <a:r>
              <a:rPr lang="en-CA" sz="1200" dirty="0" smtClean="0"/>
              <a:t>Current Area of Use</a:t>
            </a:r>
            <a:endParaRPr lang="en-CA" sz="1200" dirty="0"/>
          </a:p>
        </p:txBody>
      </p:sp>
      <p:sp>
        <p:nvSpPr>
          <p:cNvPr id="18" name="TextBox 17"/>
          <p:cNvSpPr txBox="1"/>
          <p:nvPr/>
        </p:nvSpPr>
        <p:spPr>
          <a:xfrm>
            <a:off x="1979712" y="4614316"/>
            <a:ext cx="1683522" cy="744819"/>
          </a:xfrm>
          <a:prstGeom prst="rect">
            <a:avLst/>
          </a:prstGeom>
          <a:solidFill>
            <a:schemeClr val="bg2">
              <a:lumMod val="40000"/>
              <a:lumOff val="60000"/>
            </a:schemeClr>
          </a:solidFill>
        </p:spPr>
        <p:txBody>
          <a:bodyPr wrap="square" rtlCol="0">
            <a:spAutoFit/>
          </a:bodyPr>
          <a:lstStyle/>
          <a:p>
            <a:pPr algn="l"/>
            <a:r>
              <a:rPr lang="en-CA" sz="1400" dirty="0" smtClean="0">
                <a:solidFill>
                  <a:schemeClr val="accent2">
                    <a:lumMod val="50000"/>
                  </a:schemeClr>
                </a:solidFill>
              </a:rPr>
              <a:t>CBST </a:t>
            </a:r>
            <a:r>
              <a:rPr lang="en-CA" sz="1400" dirty="0">
                <a:solidFill>
                  <a:schemeClr val="accent2">
                    <a:lumMod val="50000"/>
                  </a:schemeClr>
                </a:solidFill>
              </a:rPr>
              <a:t>s</a:t>
            </a:r>
            <a:r>
              <a:rPr lang="en-CA" sz="1400" dirty="0" smtClean="0">
                <a:solidFill>
                  <a:schemeClr val="accent2">
                    <a:lumMod val="50000"/>
                  </a:schemeClr>
                </a:solidFill>
              </a:rPr>
              <a:t>eed </a:t>
            </a:r>
            <a:r>
              <a:rPr lang="en-CA" sz="1400" dirty="0">
                <a:solidFill>
                  <a:schemeClr val="accent2">
                    <a:lumMod val="50000"/>
                  </a:schemeClr>
                </a:solidFill>
              </a:rPr>
              <a:t>d</a:t>
            </a:r>
            <a:r>
              <a:rPr lang="en-CA" sz="1400" dirty="0" smtClean="0">
                <a:solidFill>
                  <a:schemeClr val="accent2">
                    <a:lumMod val="50000"/>
                  </a:schemeClr>
                </a:solidFill>
              </a:rPr>
              <a:t>eployment area</a:t>
            </a:r>
          </a:p>
          <a:p>
            <a:pPr algn="l"/>
            <a:r>
              <a:rPr lang="en-CA" sz="1200" dirty="0" smtClean="0"/>
              <a:t>CBST Area of Use</a:t>
            </a:r>
            <a:endParaRPr lang="en-CA" sz="12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466" y="850967"/>
            <a:ext cx="7391625" cy="50263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4855049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23528" y="1196752"/>
            <a:ext cx="8280920" cy="889103"/>
          </a:xfrm>
        </p:spPr>
        <p:txBody>
          <a:bodyPr/>
          <a:lstStyle/>
          <a:p>
            <a:r>
              <a:rPr lang="en-CA" b="0" dirty="0" smtClean="0">
                <a:solidFill>
                  <a:srgbClr val="0070C0"/>
                </a:solidFill>
              </a:rPr>
              <a:t>The </a:t>
            </a:r>
            <a:r>
              <a:rPr lang="en-CA" dirty="0">
                <a:solidFill>
                  <a:srgbClr val="0070C0"/>
                </a:solidFill>
              </a:rPr>
              <a:t>CBST </a:t>
            </a:r>
            <a:r>
              <a:rPr lang="en-CA" dirty="0" err="1">
                <a:solidFill>
                  <a:srgbClr val="0070C0"/>
                </a:solidFill>
              </a:rPr>
              <a:t>Seedlot</a:t>
            </a:r>
            <a:r>
              <a:rPr lang="en-CA" dirty="0">
                <a:solidFill>
                  <a:srgbClr val="0070C0"/>
                </a:solidFill>
              </a:rPr>
              <a:t> Selection Tool </a:t>
            </a:r>
            <a:r>
              <a:rPr lang="en-CA" b="0" dirty="0">
                <a:solidFill>
                  <a:srgbClr val="0070C0"/>
                </a:solidFill>
              </a:rPr>
              <a:t>enabled mapping of shifts in seed deployment and procurement areas </a:t>
            </a:r>
            <a:r>
              <a:rPr lang="en-CA" b="0" dirty="0" smtClean="0">
                <a:solidFill>
                  <a:srgbClr val="0070C0"/>
                </a:solidFill>
              </a:rPr>
              <a:t>under CBST</a:t>
            </a:r>
            <a:endParaRPr lang="en-CA" b="0" dirty="0">
              <a:solidFill>
                <a:srgbClr val="0070C0"/>
              </a:solidFill>
            </a:endParaRPr>
          </a:p>
        </p:txBody>
      </p:sp>
      <p:sp>
        <p:nvSpPr>
          <p:cNvPr id="3" name="Slide Number Placeholder 2"/>
          <p:cNvSpPr>
            <a:spLocks noGrp="1"/>
          </p:cNvSpPr>
          <p:nvPr>
            <p:ph type="sldNum" sz="quarter" idx="12"/>
          </p:nvPr>
        </p:nvSpPr>
        <p:spPr/>
        <p:txBody>
          <a:bodyPr/>
          <a:lstStyle/>
          <a:p>
            <a:fld id="{B8306A44-7C73-4AA1-9714-8D5564208567}" type="slidenum">
              <a:rPr lang="en-CA" smtClean="0"/>
              <a:pPr/>
              <a:t>32</a:t>
            </a:fld>
            <a:endParaRPr lang="en-CA"/>
          </a:p>
        </p:txBody>
      </p:sp>
      <p:sp>
        <p:nvSpPr>
          <p:cNvPr id="9" name="Title 3"/>
          <p:cNvSpPr txBox="1">
            <a:spLocks/>
          </p:cNvSpPr>
          <p:nvPr/>
        </p:nvSpPr>
        <p:spPr>
          <a:xfrm>
            <a:off x="539552" y="5877272"/>
            <a:ext cx="8280920" cy="764704"/>
          </a:xfrm>
          <a:prstGeom prst="rect">
            <a:avLst/>
          </a:prstGeom>
        </p:spPr>
        <p:txBody>
          <a:bodyPr anchor="b"/>
          <a:lstStyle>
            <a:lvl1pPr algn="l" rtl="0" eaLnBrk="1" fontAlgn="base" hangingPunct="1">
              <a:spcBef>
                <a:spcPct val="0"/>
              </a:spcBef>
              <a:spcAft>
                <a:spcPct val="0"/>
              </a:spcAft>
              <a:defRPr sz="2000" b="1">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r>
              <a:rPr lang="en-CA" sz="800" b="0" kern="0" dirty="0" smtClean="0">
                <a:solidFill>
                  <a:srgbClr val="003062"/>
                </a:solidFill>
              </a:rPr>
              <a:t/>
            </a:r>
            <a:br>
              <a:rPr lang="en-CA" sz="800" b="0" kern="0" dirty="0" smtClean="0">
                <a:solidFill>
                  <a:srgbClr val="003062"/>
                </a:solidFill>
              </a:rPr>
            </a:br>
            <a:r>
              <a:rPr lang="en-CA" sz="1200" b="0" kern="0" dirty="0" smtClean="0">
                <a:solidFill>
                  <a:srgbClr val="003062"/>
                </a:solidFill>
              </a:rPr>
              <a:t/>
            </a:r>
            <a:br>
              <a:rPr lang="en-CA" sz="1200" b="0" kern="0" dirty="0" smtClean="0">
                <a:solidFill>
                  <a:srgbClr val="003062"/>
                </a:solidFill>
              </a:rPr>
            </a:br>
            <a:endParaRPr lang="en-CA" b="0" i="1" kern="0" dirty="0">
              <a:solidFill>
                <a:srgbClr val="003062"/>
              </a:solidFill>
            </a:endParaRPr>
          </a:p>
        </p:txBody>
      </p:sp>
      <p:sp>
        <p:nvSpPr>
          <p:cNvPr id="10" name="Title 3"/>
          <p:cNvSpPr txBox="1">
            <a:spLocks/>
          </p:cNvSpPr>
          <p:nvPr/>
        </p:nvSpPr>
        <p:spPr>
          <a:xfrm>
            <a:off x="5580324" y="2420888"/>
            <a:ext cx="3584506" cy="1294847"/>
          </a:xfrm>
          <a:prstGeom prst="rect">
            <a:avLst/>
          </a:prstGeom>
        </p:spPr>
        <p:txBody>
          <a:bodyPr anchor="b"/>
          <a:lstStyle>
            <a:lvl1pPr algn="l" rtl="0" eaLnBrk="1" fontAlgn="base" hangingPunct="1">
              <a:spcBef>
                <a:spcPct val="0"/>
              </a:spcBef>
              <a:spcAft>
                <a:spcPct val="0"/>
              </a:spcAft>
              <a:defRPr sz="2000" b="1">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r>
              <a:rPr lang="en-CA" b="0" dirty="0">
                <a:solidFill>
                  <a:srgbClr val="0070C0"/>
                </a:solidFill>
              </a:rPr>
              <a:t>Functionality and data </a:t>
            </a:r>
            <a:r>
              <a:rPr lang="en-CA" b="0" dirty="0" smtClean="0">
                <a:solidFill>
                  <a:srgbClr val="0070C0"/>
                </a:solidFill>
              </a:rPr>
              <a:t>now incorporated </a:t>
            </a:r>
            <a:r>
              <a:rPr lang="en-CA" b="0" dirty="0">
                <a:solidFill>
                  <a:srgbClr val="0070C0"/>
                </a:solidFill>
              </a:rPr>
              <a:t>into </a:t>
            </a:r>
            <a:r>
              <a:rPr lang="en-CA" dirty="0">
                <a:solidFill>
                  <a:srgbClr val="0070C0"/>
                </a:solidFill>
              </a:rPr>
              <a:t>SPAR</a:t>
            </a:r>
            <a:r>
              <a:rPr lang="en-CA" b="0" dirty="0">
                <a:solidFill>
                  <a:srgbClr val="0070C0"/>
                </a:solidFill>
              </a:rPr>
              <a:t> – training </a:t>
            </a:r>
            <a:r>
              <a:rPr lang="en-CA" b="0" dirty="0" smtClean="0">
                <a:solidFill>
                  <a:srgbClr val="0070C0"/>
                </a:solidFill>
              </a:rPr>
              <a:t>to begin in </a:t>
            </a:r>
            <a:r>
              <a:rPr lang="en-CA" b="0" dirty="0">
                <a:solidFill>
                  <a:srgbClr val="0070C0"/>
                </a:solidFill>
              </a:rPr>
              <a:t>August, for 2019 </a:t>
            </a:r>
            <a:r>
              <a:rPr lang="en-CA" b="0" dirty="0" smtClean="0">
                <a:solidFill>
                  <a:srgbClr val="0070C0"/>
                </a:solidFill>
              </a:rPr>
              <a:t>Seedling </a:t>
            </a:r>
            <a:r>
              <a:rPr lang="en-CA" b="0" dirty="0">
                <a:solidFill>
                  <a:srgbClr val="0070C0"/>
                </a:solidFill>
              </a:rPr>
              <a:t>Requests</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2242592"/>
            <a:ext cx="5392413" cy="46154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76056" y="3865836"/>
            <a:ext cx="4283968" cy="29997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29298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51520" y="2276873"/>
            <a:ext cx="8712968" cy="2952328"/>
          </a:xfrm>
        </p:spPr>
        <p:txBody>
          <a:bodyPr/>
          <a:lstStyle/>
          <a:p>
            <a:pPr marL="0" indent="0">
              <a:buNone/>
            </a:pPr>
            <a:r>
              <a:rPr lang="en-CA" dirty="0" smtClean="0"/>
              <a:t>Introduction of:</a:t>
            </a:r>
          </a:p>
          <a:p>
            <a:r>
              <a:rPr lang="en-CA" dirty="0" smtClean="0"/>
              <a:t>Option to use </a:t>
            </a:r>
            <a:r>
              <a:rPr lang="en-CA" dirty="0"/>
              <a:t>CBST </a:t>
            </a:r>
            <a:r>
              <a:rPr lang="en-CA" dirty="0" smtClean="0"/>
              <a:t>standards, continue with Geographically </a:t>
            </a:r>
            <a:r>
              <a:rPr lang="en-CA" dirty="0"/>
              <a:t>Based </a:t>
            </a:r>
            <a:r>
              <a:rPr lang="en-CA" dirty="0" smtClean="0"/>
              <a:t>Seed Transfer </a:t>
            </a:r>
            <a:r>
              <a:rPr lang="en-CA" dirty="0"/>
              <a:t>standards (GBST) </a:t>
            </a:r>
            <a:r>
              <a:rPr lang="en-CA" dirty="0" smtClean="0"/>
              <a:t>or use a </a:t>
            </a:r>
            <a:r>
              <a:rPr lang="en-CA" dirty="0"/>
              <a:t>mix of </a:t>
            </a:r>
            <a:r>
              <a:rPr lang="en-CA" dirty="0" smtClean="0"/>
              <a:t>both</a:t>
            </a:r>
          </a:p>
          <a:p>
            <a:r>
              <a:rPr lang="en-CA" dirty="0" smtClean="0"/>
              <a:t>New cone collection requirements that align with CBST</a:t>
            </a:r>
          </a:p>
          <a:p>
            <a:r>
              <a:rPr lang="en-CA" dirty="0" smtClean="0"/>
              <a:t>Other minor amendments to update reference and administrative provisions</a:t>
            </a:r>
          </a:p>
          <a:p>
            <a:endParaRPr lang="en-CA" sz="1800" dirty="0" smtClean="0"/>
          </a:p>
          <a:p>
            <a:pPr marL="0" indent="0">
              <a:buNone/>
            </a:pPr>
            <a:r>
              <a:rPr lang="en-CA" sz="1800" dirty="0"/>
              <a:t>https://www2.gov.bc.ca/gov/content/industry/forestry/managing-our-forest-resources/tree-seed/legislation-standards/</a:t>
            </a:r>
            <a:r>
              <a:rPr lang="en-CA" sz="1800" dirty="0">
                <a:solidFill>
                  <a:srgbClr val="FF0000"/>
                </a:solidFill>
              </a:rPr>
              <a:t>chief-forester-s-standards-for-seed-use</a:t>
            </a:r>
          </a:p>
          <a:p>
            <a:pPr marL="0" indent="0">
              <a:buNone/>
            </a:pPr>
            <a:r>
              <a:rPr lang="en-CA" sz="1800" baseline="30000" dirty="0" smtClean="0">
                <a:solidFill>
                  <a:srgbClr val="0070C0"/>
                </a:solidFill>
                <a:latin typeface="+mj-lt"/>
                <a:ea typeface="+mj-ea"/>
                <a:cs typeface="+mj-cs"/>
              </a:rPr>
              <a:t>1</a:t>
            </a:r>
            <a:r>
              <a:rPr lang="en-CA" sz="1800" dirty="0" smtClean="0">
                <a:solidFill>
                  <a:srgbClr val="0070C0"/>
                </a:solidFill>
                <a:latin typeface="+mj-lt"/>
                <a:ea typeface="+mj-ea"/>
                <a:cs typeface="+mj-cs"/>
              </a:rPr>
              <a:t>Notice </a:t>
            </a:r>
            <a:r>
              <a:rPr lang="en-CA" sz="1800" dirty="0">
                <a:solidFill>
                  <a:srgbClr val="0070C0"/>
                </a:solidFill>
                <a:latin typeface="+mj-lt"/>
                <a:ea typeface="+mj-ea"/>
                <a:cs typeface="+mj-cs"/>
              </a:rPr>
              <a:t>period may be waived</a:t>
            </a:r>
          </a:p>
          <a:p>
            <a:endParaRPr lang="en-CA" dirty="0"/>
          </a:p>
          <a:p>
            <a:endParaRPr lang="en-CA" dirty="0" smtClean="0"/>
          </a:p>
          <a:p>
            <a:endParaRPr lang="en-CA" dirty="0"/>
          </a:p>
          <a:p>
            <a:endParaRPr lang="en-CA" dirty="0"/>
          </a:p>
        </p:txBody>
      </p:sp>
      <p:sp>
        <p:nvSpPr>
          <p:cNvPr id="3" name="Slide Number Placeholder 2"/>
          <p:cNvSpPr>
            <a:spLocks noGrp="1"/>
          </p:cNvSpPr>
          <p:nvPr>
            <p:ph type="sldNum" sz="quarter" idx="12"/>
          </p:nvPr>
        </p:nvSpPr>
        <p:spPr/>
        <p:txBody>
          <a:bodyPr/>
          <a:lstStyle/>
          <a:p>
            <a:fld id="{B8306A44-7C73-4AA1-9714-8D5564208567}" type="slidenum">
              <a:rPr lang="en-CA" smtClean="0"/>
              <a:pPr/>
              <a:t>33</a:t>
            </a:fld>
            <a:endParaRPr lang="en-CA"/>
          </a:p>
        </p:txBody>
      </p:sp>
      <p:sp>
        <p:nvSpPr>
          <p:cNvPr id="4" name="Title 1"/>
          <p:cNvSpPr txBox="1">
            <a:spLocks/>
          </p:cNvSpPr>
          <p:nvPr/>
        </p:nvSpPr>
        <p:spPr>
          <a:xfrm>
            <a:off x="637710" y="1379962"/>
            <a:ext cx="8182762" cy="968918"/>
          </a:xfrm>
          <a:prstGeom prst="rect">
            <a:avLst/>
          </a:prstGeom>
        </p:spPr>
        <p:txBody>
          <a:bodyPr/>
          <a:lst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pPr algn="l"/>
            <a:r>
              <a:rPr lang="en-CA" sz="3200" b="0" kern="0" dirty="0" smtClean="0">
                <a:solidFill>
                  <a:srgbClr val="0070C0"/>
                </a:solidFill>
              </a:rPr>
              <a:t>Chief Forester’s Standards for Seed Use</a:t>
            </a:r>
          </a:p>
          <a:p>
            <a:pPr algn="l"/>
            <a:r>
              <a:rPr lang="en-CA" sz="2000" b="0" kern="0" dirty="0">
                <a:solidFill>
                  <a:srgbClr val="0070C0"/>
                </a:solidFill>
              </a:rPr>
              <a:t>Amendments of April 5, 2018  come into effect August 6, </a:t>
            </a:r>
            <a:r>
              <a:rPr lang="en-CA" sz="2000" b="0" kern="0" dirty="0" smtClean="0">
                <a:solidFill>
                  <a:srgbClr val="0070C0"/>
                </a:solidFill>
              </a:rPr>
              <a:t>2018</a:t>
            </a:r>
            <a:r>
              <a:rPr lang="en-CA" sz="2000" b="0" kern="0" baseline="30000" dirty="0" smtClean="0">
                <a:solidFill>
                  <a:srgbClr val="0070C0"/>
                </a:solidFill>
              </a:rPr>
              <a:t>1</a:t>
            </a:r>
            <a:endParaRPr lang="en-CA" sz="2000" b="0" kern="0" baseline="30000" dirty="0">
              <a:solidFill>
                <a:srgbClr val="0070C0"/>
              </a:solidFill>
            </a:endParaRPr>
          </a:p>
        </p:txBody>
      </p:sp>
    </p:spTree>
    <p:extLst>
      <p:ext uri="{BB962C8B-B14F-4D97-AF65-F5344CB8AC3E}">
        <p14:creationId xmlns:p14="http://schemas.microsoft.com/office/powerpoint/2010/main" val="272215702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28" name="Straight Arrow Connector 27"/>
          <p:cNvCxnSpPr/>
          <p:nvPr/>
        </p:nvCxnSpPr>
        <p:spPr>
          <a:xfrm>
            <a:off x="5141196" y="2121445"/>
            <a:ext cx="0" cy="396744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7954084" y="2229960"/>
            <a:ext cx="10285" cy="3833129"/>
          </a:xfrm>
          <a:prstGeom prst="straightConnector1">
            <a:avLst/>
          </a:prstGeom>
          <a:ln w="28575">
            <a:prstDash val="dashDot"/>
            <a:tailEnd type="arrow"/>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67544" y="404664"/>
            <a:ext cx="8229600" cy="778098"/>
          </a:xfrm>
        </p:spPr>
        <p:txBody>
          <a:bodyPr>
            <a:normAutofit fontScale="90000"/>
          </a:bodyPr>
          <a:lstStyle/>
          <a:p>
            <a:r>
              <a:rPr lang="en-CA" sz="4000" b="1" dirty="0">
                <a:solidFill>
                  <a:schemeClr val="tx1"/>
                </a:solidFill>
                <a:effectLst/>
              </a:rPr>
              <a:t>CBST </a:t>
            </a:r>
            <a:r>
              <a:rPr lang="en-CA" sz="4000" b="1" dirty="0" smtClean="0">
                <a:solidFill>
                  <a:schemeClr val="tx1"/>
                </a:solidFill>
                <a:effectLst/>
              </a:rPr>
              <a:t>Policy Timeline</a:t>
            </a:r>
            <a:br>
              <a:rPr lang="en-CA" sz="4000" b="1" dirty="0" smtClean="0">
                <a:solidFill>
                  <a:schemeClr val="tx1"/>
                </a:solidFill>
                <a:effectLst/>
              </a:rPr>
            </a:br>
            <a:endParaRPr lang="en-CA" sz="2000" dirty="0">
              <a:solidFill>
                <a:schemeClr val="tx1"/>
              </a:solidFill>
              <a:effectLst/>
            </a:endParaRPr>
          </a:p>
        </p:txBody>
      </p:sp>
      <p:cxnSp>
        <p:nvCxnSpPr>
          <p:cNvPr id="23" name="Straight Arrow Connector 22"/>
          <p:cNvCxnSpPr/>
          <p:nvPr/>
        </p:nvCxnSpPr>
        <p:spPr>
          <a:xfrm flipV="1">
            <a:off x="1259632" y="6021288"/>
            <a:ext cx="7272807" cy="366"/>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5411066" y="6102431"/>
            <a:ext cx="789125" cy="400110"/>
          </a:xfrm>
          <a:prstGeom prst="rect">
            <a:avLst/>
          </a:prstGeom>
          <a:noFill/>
        </p:spPr>
        <p:txBody>
          <a:bodyPr wrap="square" rtlCol="0">
            <a:spAutoFit/>
          </a:bodyPr>
          <a:lstStyle/>
          <a:p>
            <a:r>
              <a:rPr lang="en-CA" sz="2000" dirty="0" smtClean="0"/>
              <a:t>2018</a:t>
            </a:r>
            <a:endParaRPr lang="en-CA" sz="2000" dirty="0"/>
          </a:p>
        </p:txBody>
      </p:sp>
      <p:sp>
        <p:nvSpPr>
          <p:cNvPr id="27" name="TextBox 26"/>
          <p:cNvSpPr txBox="1"/>
          <p:nvPr/>
        </p:nvSpPr>
        <p:spPr>
          <a:xfrm>
            <a:off x="3003224" y="6063089"/>
            <a:ext cx="792088" cy="400110"/>
          </a:xfrm>
          <a:prstGeom prst="rect">
            <a:avLst/>
          </a:prstGeom>
          <a:noFill/>
        </p:spPr>
        <p:txBody>
          <a:bodyPr wrap="square" rtlCol="0">
            <a:spAutoFit/>
          </a:bodyPr>
          <a:lstStyle/>
          <a:p>
            <a:r>
              <a:rPr lang="en-CA" sz="2000" dirty="0" smtClean="0"/>
              <a:t>2016</a:t>
            </a:r>
            <a:endParaRPr lang="en-CA" sz="2000" dirty="0"/>
          </a:p>
        </p:txBody>
      </p:sp>
      <p:sp>
        <p:nvSpPr>
          <p:cNvPr id="31" name="TextBox 30"/>
          <p:cNvSpPr txBox="1"/>
          <p:nvPr/>
        </p:nvSpPr>
        <p:spPr>
          <a:xfrm>
            <a:off x="7525046" y="6100297"/>
            <a:ext cx="976264" cy="400110"/>
          </a:xfrm>
          <a:prstGeom prst="rect">
            <a:avLst/>
          </a:prstGeom>
          <a:noFill/>
        </p:spPr>
        <p:txBody>
          <a:bodyPr wrap="square" rtlCol="0">
            <a:spAutoFit/>
          </a:bodyPr>
          <a:lstStyle/>
          <a:p>
            <a:r>
              <a:rPr lang="en-CA" sz="2000" dirty="0" smtClean="0"/>
              <a:t>2020?</a:t>
            </a:r>
          </a:p>
        </p:txBody>
      </p:sp>
      <p:cxnSp>
        <p:nvCxnSpPr>
          <p:cNvPr id="45" name="Straight Arrow Connector 44"/>
          <p:cNvCxnSpPr/>
          <p:nvPr/>
        </p:nvCxnSpPr>
        <p:spPr>
          <a:xfrm>
            <a:off x="5921721" y="2256020"/>
            <a:ext cx="13220" cy="3799719"/>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grpSp>
        <p:nvGrpSpPr>
          <p:cNvPr id="5" name="Group 4"/>
          <p:cNvGrpSpPr/>
          <p:nvPr/>
        </p:nvGrpSpPr>
        <p:grpSpPr>
          <a:xfrm>
            <a:off x="5928331" y="1340768"/>
            <a:ext cx="2030895" cy="4680520"/>
            <a:chOff x="5928331" y="1340768"/>
            <a:chExt cx="2030895" cy="4680520"/>
          </a:xfrm>
        </p:grpSpPr>
        <p:sp>
          <p:nvSpPr>
            <p:cNvPr id="46" name="Rectangle 45"/>
            <p:cNvSpPr/>
            <p:nvPr/>
          </p:nvSpPr>
          <p:spPr>
            <a:xfrm>
              <a:off x="5928331" y="1340768"/>
              <a:ext cx="2030895" cy="4680520"/>
            </a:xfrm>
            <a:prstGeom prst="rect">
              <a:avLst/>
            </a:prstGeom>
            <a:solidFill>
              <a:srgbClr val="99FF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TextBox 47"/>
            <p:cNvSpPr txBox="1"/>
            <p:nvPr/>
          </p:nvSpPr>
          <p:spPr>
            <a:xfrm>
              <a:off x="6263618" y="3856590"/>
              <a:ext cx="1360320" cy="738664"/>
            </a:xfrm>
            <a:prstGeom prst="rect">
              <a:avLst/>
            </a:prstGeom>
            <a:noFill/>
          </p:spPr>
          <p:txBody>
            <a:bodyPr wrap="square" rtlCol="0">
              <a:spAutoFit/>
            </a:bodyPr>
            <a:lstStyle/>
            <a:p>
              <a:pPr algn="ctr"/>
              <a:r>
                <a:rPr lang="en-CA" sz="1800" b="1" dirty="0" smtClean="0"/>
                <a:t>Transition</a:t>
              </a:r>
              <a:r>
                <a:rPr lang="en-CA" b="1" dirty="0" smtClean="0"/>
                <a:t> </a:t>
              </a:r>
              <a:r>
                <a:rPr lang="en-CA" sz="1800" b="1" dirty="0" smtClean="0"/>
                <a:t>Period</a:t>
              </a:r>
              <a:endParaRPr lang="en-CA" sz="1800" b="1" dirty="0"/>
            </a:p>
          </p:txBody>
        </p:sp>
      </p:grpSp>
      <p:cxnSp>
        <p:nvCxnSpPr>
          <p:cNvPr id="50" name="Straight Arrow Connector 49"/>
          <p:cNvCxnSpPr/>
          <p:nvPr/>
        </p:nvCxnSpPr>
        <p:spPr>
          <a:xfrm flipH="1" flipV="1">
            <a:off x="5943342" y="4307524"/>
            <a:ext cx="571008" cy="2396"/>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a:off x="7455746" y="4307524"/>
            <a:ext cx="512049" cy="2396"/>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5" name="Right Arrow 34"/>
          <p:cNvSpPr/>
          <p:nvPr/>
        </p:nvSpPr>
        <p:spPr>
          <a:xfrm>
            <a:off x="5076056" y="5127798"/>
            <a:ext cx="4049216" cy="1008112"/>
          </a:xfrm>
          <a:prstGeom prst="rightArrow">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dirty="0" smtClean="0">
                <a:solidFill>
                  <a:schemeClr val="tx1"/>
                </a:solidFill>
              </a:rPr>
              <a:t>IV Monitoring and Revision</a:t>
            </a:r>
            <a:endParaRPr lang="en-CA" sz="2000" dirty="0">
              <a:solidFill>
                <a:schemeClr val="tx1"/>
              </a:solidFill>
            </a:endParaRPr>
          </a:p>
        </p:txBody>
      </p:sp>
      <p:sp>
        <p:nvSpPr>
          <p:cNvPr id="43" name="TextBox 42"/>
          <p:cNvSpPr txBox="1"/>
          <p:nvPr/>
        </p:nvSpPr>
        <p:spPr>
          <a:xfrm>
            <a:off x="1797686" y="4507401"/>
            <a:ext cx="2247477" cy="1077218"/>
          </a:xfrm>
          <a:prstGeom prst="rect">
            <a:avLst/>
          </a:prstGeom>
          <a:solidFill>
            <a:schemeClr val="bg1"/>
          </a:solidFill>
          <a:ln>
            <a:noFill/>
          </a:ln>
        </p:spPr>
        <p:txBody>
          <a:bodyPr wrap="square" rtlCol="0">
            <a:spAutoFit/>
          </a:bodyPr>
          <a:lstStyle/>
          <a:p>
            <a:pPr algn="ctr">
              <a:spcBef>
                <a:spcPts val="0"/>
              </a:spcBef>
            </a:pPr>
            <a:r>
              <a:rPr lang="en-CA" sz="1600" b="1" dirty="0" smtClean="0">
                <a:solidFill>
                  <a:srgbClr val="FF0000"/>
                </a:solidFill>
              </a:rPr>
              <a:t>Amendment to Standards  - Effective Date</a:t>
            </a:r>
          </a:p>
          <a:p>
            <a:pPr algn="ctr">
              <a:spcBef>
                <a:spcPts val="0"/>
              </a:spcBef>
            </a:pPr>
            <a:r>
              <a:rPr lang="en-CA" sz="1600" b="1" dirty="0" smtClean="0">
                <a:solidFill>
                  <a:srgbClr val="FF0000"/>
                </a:solidFill>
              </a:rPr>
              <a:t>August 6, 2018</a:t>
            </a:r>
            <a:endParaRPr lang="en-CA" sz="1600" b="1" dirty="0">
              <a:solidFill>
                <a:srgbClr val="FF0000"/>
              </a:solidFill>
            </a:endParaRPr>
          </a:p>
        </p:txBody>
      </p:sp>
      <p:sp>
        <p:nvSpPr>
          <p:cNvPr id="29" name="TextBox 28"/>
          <p:cNvSpPr txBox="1"/>
          <p:nvPr/>
        </p:nvSpPr>
        <p:spPr>
          <a:xfrm>
            <a:off x="0" y="3478923"/>
            <a:ext cx="3312368" cy="830997"/>
          </a:xfrm>
          <a:prstGeom prst="rect">
            <a:avLst/>
          </a:prstGeom>
          <a:solidFill>
            <a:schemeClr val="bg1"/>
          </a:solidFill>
          <a:ln>
            <a:noFill/>
          </a:ln>
        </p:spPr>
        <p:txBody>
          <a:bodyPr wrap="square" rtlCol="0">
            <a:spAutoFit/>
          </a:bodyPr>
          <a:lstStyle/>
          <a:p>
            <a:pPr algn="ctr">
              <a:spcBef>
                <a:spcPts val="0"/>
              </a:spcBef>
            </a:pPr>
            <a:r>
              <a:rPr lang="en-CA" sz="1600" b="1" dirty="0" smtClean="0"/>
              <a:t>Early Implementation through Alternatives Process</a:t>
            </a:r>
          </a:p>
          <a:p>
            <a:pPr algn="ctr">
              <a:spcBef>
                <a:spcPts val="0"/>
              </a:spcBef>
            </a:pPr>
            <a:r>
              <a:rPr lang="en-CA" sz="1600" b="1" dirty="0" smtClean="0"/>
              <a:t>Sept 1, 2017 – August 6, 2018</a:t>
            </a:r>
            <a:endParaRPr lang="en-CA" sz="1600" b="1" dirty="0"/>
          </a:p>
        </p:txBody>
      </p:sp>
      <p:sp>
        <p:nvSpPr>
          <p:cNvPr id="68" name="Right Arrow 67"/>
          <p:cNvSpPr/>
          <p:nvPr/>
        </p:nvSpPr>
        <p:spPr>
          <a:xfrm>
            <a:off x="3677529" y="2305011"/>
            <a:ext cx="5673642" cy="721356"/>
          </a:xfrm>
          <a:prstGeom prst="rightArrow">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dirty="0" smtClean="0">
                <a:solidFill>
                  <a:schemeClr val="tx1"/>
                </a:solidFill>
              </a:rPr>
              <a:t>Adaptive Science</a:t>
            </a:r>
            <a:endParaRPr lang="en-CA" sz="2000" dirty="0">
              <a:solidFill>
                <a:schemeClr val="tx1"/>
              </a:solidFill>
            </a:endParaRPr>
          </a:p>
        </p:txBody>
      </p:sp>
      <p:sp>
        <p:nvSpPr>
          <p:cNvPr id="13" name="Rounded Rectangle 12"/>
          <p:cNvSpPr/>
          <p:nvPr/>
        </p:nvSpPr>
        <p:spPr>
          <a:xfrm>
            <a:off x="1" y="2256020"/>
            <a:ext cx="3677528" cy="756732"/>
          </a:xfrm>
          <a:prstGeom prst="roundRect">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dirty="0" smtClean="0"/>
              <a:t> </a:t>
            </a:r>
            <a:r>
              <a:rPr lang="en-CA" sz="2000" dirty="0" smtClean="0">
                <a:solidFill>
                  <a:schemeClr val="tx1"/>
                </a:solidFill>
              </a:rPr>
              <a:t>I Science Foundation </a:t>
            </a:r>
          </a:p>
          <a:p>
            <a:pPr algn="ctr"/>
            <a:r>
              <a:rPr lang="en-CA" sz="2000" dirty="0" smtClean="0">
                <a:solidFill>
                  <a:schemeClr val="tx1"/>
                </a:solidFill>
              </a:rPr>
              <a:t>2008 - 2016</a:t>
            </a:r>
            <a:endParaRPr lang="en-CA" sz="2000" dirty="0">
              <a:solidFill>
                <a:schemeClr val="tx1"/>
              </a:solidFill>
            </a:endParaRPr>
          </a:p>
        </p:txBody>
      </p:sp>
      <p:sp>
        <p:nvSpPr>
          <p:cNvPr id="14" name="Rounded Rectangle 13"/>
          <p:cNvSpPr/>
          <p:nvPr/>
        </p:nvSpPr>
        <p:spPr>
          <a:xfrm>
            <a:off x="3065440" y="3047610"/>
            <a:ext cx="4818928" cy="539432"/>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dirty="0" smtClean="0"/>
              <a:t>II  Policy Development</a:t>
            </a:r>
            <a:endParaRPr lang="en-CA" sz="2000" dirty="0"/>
          </a:p>
        </p:txBody>
      </p:sp>
      <p:sp>
        <p:nvSpPr>
          <p:cNvPr id="3" name="Slide Number Placeholder 2"/>
          <p:cNvSpPr>
            <a:spLocks noGrp="1"/>
          </p:cNvSpPr>
          <p:nvPr>
            <p:ph type="sldNum" sz="quarter" idx="12"/>
          </p:nvPr>
        </p:nvSpPr>
        <p:spPr>
          <a:xfrm>
            <a:off x="6817568" y="6460671"/>
            <a:ext cx="2133600" cy="476250"/>
          </a:xfrm>
        </p:spPr>
        <p:txBody>
          <a:bodyPr/>
          <a:lstStyle/>
          <a:p>
            <a:fld id="{CC2F8880-76A3-499B-BA5B-3D41D7C5D67E}" type="slidenum">
              <a:rPr lang="en-CA" smtClean="0"/>
              <a:t>34</a:t>
            </a:fld>
            <a:endParaRPr lang="en-CA" dirty="0"/>
          </a:p>
        </p:txBody>
      </p:sp>
      <p:sp>
        <p:nvSpPr>
          <p:cNvPr id="16" name="Rounded Rectangle 15"/>
          <p:cNvSpPr/>
          <p:nvPr/>
        </p:nvSpPr>
        <p:spPr>
          <a:xfrm>
            <a:off x="4905688" y="3459699"/>
            <a:ext cx="3138619" cy="442657"/>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dirty="0" smtClean="0"/>
              <a:t>III SPAR Revisions</a:t>
            </a:r>
            <a:endParaRPr lang="en-CA" sz="2000" dirty="0"/>
          </a:p>
        </p:txBody>
      </p:sp>
      <p:sp>
        <p:nvSpPr>
          <p:cNvPr id="33" name="TextBox 32"/>
          <p:cNvSpPr txBox="1"/>
          <p:nvPr/>
        </p:nvSpPr>
        <p:spPr>
          <a:xfrm>
            <a:off x="6444208" y="6100297"/>
            <a:ext cx="823240" cy="400110"/>
          </a:xfrm>
          <a:prstGeom prst="rect">
            <a:avLst/>
          </a:prstGeom>
          <a:noFill/>
        </p:spPr>
        <p:txBody>
          <a:bodyPr wrap="square" rtlCol="0">
            <a:spAutoFit/>
          </a:bodyPr>
          <a:lstStyle/>
          <a:p>
            <a:r>
              <a:rPr lang="en-CA" sz="2000" dirty="0" smtClean="0"/>
              <a:t>2019</a:t>
            </a:r>
          </a:p>
        </p:txBody>
      </p:sp>
      <p:sp>
        <p:nvSpPr>
          <p:cNvPr id="36" name="TextBox 35"/>
          <p:cNvSpPr txBox="1"/>
          <p:nvPr/>
        </p:nvSpPr>
        <p:spPr>
          <a:xfrm>
            <a:off x="4275152" y="6088885"/>
            <a:ext cx="789125" cy="400110"/>
          </a:xfrm>
          <a:prstGeom prst="rect">
            <a:avLst/>
          </a:prstGeom>
          <a:noFill/>
        </p:spPr>
        <p:txBody>
          <a:bodyPr wrap="square" rtlCol="0">
            <a:spAutoFit/>
          </a:bodyPr>
          <a:lstStyle/>
          <a:p>
            <a:r>
              <a:rPr lang="en-CA" sz="2000" dirty="0" smtClean="0"/>
              <a:t>2017</a:t>
            </a:r>
            <a:endParaRPr lang="en-CA" sz="2000" dirty="0"/>
          </a:p>
        </p:txBody>
      </p:sp>
      <p:sp>
        <p:nvSpPr>
          <p:cNvPr id="38" name="Right Arrow 37"/>
          <p:cNvSpPr/>
          <p:nvPr/>
        </p:nvSpPr>
        <p:spPr>
          <a:xfrm>
            <a:off x="5921721" y="4278856"/>
            <a:ext cx="3206651" cy="1210494"/>
          </a:xfrm>
          <a:prstGeom prst="rightArrow">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800" dirty="0" smtClean="0">
                <a:solidFill>
                  <a:schemeClr val="tx1"/>
                </a:solidFill>
              </a:rPr>
              <a:t>III CBST standards operational</a:t>
            </a:r>
            <a:endParaRPr lang="en-CA" sz="1800" dirty="0">
              <a:solidFill>
                <a:schemeClr val="tx1"/>
              </a:solidFill>
            </a:endParaRPr>
          </a:p>
        </p:txBody>
      </p:sp>
      <p:cxnSp>
        <p:nvCxnSpPr>
          <p:cNvPr id="56" name="Straight Arrow Connector 55"/>
          <p:cNvCxnSpPr/>
          <p:nvPr/>
        </p:nvCxnSpPr>
        <p:spPr>
          <a:xfrm flipV="1">
            <a:off x="3769885" y="4885012"/>
            <a:ext cx="2151835" cy="1"/>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2" name="Rounded Rectangle 31"/>
          <p:cNvSpPr/>
          <p:nvPr/>
        </p:nvSpPr>
        <p:spPr>
          <a:xfrm>
            <a:off x="-77665" y="1510655"/>
            <a:ext cx="8042034" cy="622202"/>
          </a:xfrm>
          <a:prstGeom prst="roundRect">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dirty="0" smtClean="0">
                <a:solidFill>
                  <a:schemeClr val="tx1"/>
                </a:solidFill>
              </a:rPr>
              <a:t>Geographically Based Seed Transfer standards</a:t>
            </a:r>
          </a:p>
        </p:txBody>
      </p:sp>
      <p:sp>
        <p:nvSpPr>
          <p:cNvPr id="4" name="TextBox 3"/>
          <p:cNvSpPr txBox="1"/>
          <p:nvPr/>
        </p:nvSpPr>
        <p:spPr>
          <a:xfrm>
            <a:off x="4998639" y="6546586"/>
            <a:ext cx="2102025" cy="369332"/>
          </a:xfrm>
          <a:prstGeom prst="rect">
            <a:avLst/>
          </a:prstGeom>
          <a:noFill/>
        </p:spPr>
        <p:txBody>
          <a:bodyPr wrap="square" rtlCol="0">
            <a:spAutoFit/>
          </a:bodyPr>
          <a:lstStyle/>
          <a:p>
            <a:r>
              <a:rPr lang="en-CA" sz="1800" dirty="0" smtClean="0">
                <a:solidFill>
                  <a:srgbClr val="800000"/>
                </a:solidFill>
              </a:rPr>
              <a:t>NOW</a:t>
            </a:r>
            <a:endParaRPr lang="en-CA" sz="1800" dirty="0">
              <a:solidFill>
                <a:srgbClr val="800000"/>
              </a:solidFill>
            </a:endParaRPr>
          </a:p>
        </p:txBody>
      </p:sp>
      <p:cxnSp>
        <p:nvCxnSpPr>
          <p:cNvPr id="34" name="Straight Arrow Connector 33"/>
          <p:cNvCxnSpPr/>
          <p:nvPr/>
        </p:nvCxnSpPr>
        <p:spPr>
          <a:xfrm>
            <a:off x="2870227" y="3925182"/>
            <a:ext cx="219405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5982595" y="2181513"/>
            <a:ext cx="0" cy="4365073"/>
          </a:xfrm>
          <a:prstGeom prst="straightConnector1">
            <a:avLst/>
          </a:prstGeom>
          <a:ln w="28575">
            <a:solidFill>
              <a:srgbClr val="800000"/>
            </a:solidFill>
            <a:prstDash val="dashDot"/>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631655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3568" y="2060848"/>
            <a:ext cx="7848872" cy="3888432"/>
          </a:xfrm>
        </p:spPr>
        <p:txBody>
          <a:bodyPr/>
          <a:lstStyle/>
          <a:p>
            <a:r>
              <a:rPr lang="en-CA" dirty="0" smtClean="0"/>
              <a:t>Time to learn the new CBST system – the GBST standards </a:t>
            </a:r>
            <a:r>
              <a:rPr lang="en-CA" dirty="0"/>
              <a:t>will be removed as an </a:t>
            </a:r>
            <a:r>
              <a:rPr lang="en-CA" dirty="0" smtClean="0"/>
              <a:t>option at end of transition period</a:t>
            </a:r>
          </a:p>
          <a:p>
            <a:r>
              <a:rPr lang="en-CA" dirty="0" smtClean="0"/>
              <a:t>Opportunity to use up seed that may not be useable under CBST</a:t>
            </a:r>
          </a:p>
          <a:p>
            <a:r>
              <a:rPr lang="en-CA" dirty="0" smtClean="0"/>
              <a:t>Current thinking is a 2 year transition</a:t>
            </a:r>
          </a:p>
          <a:p>
            <a:pPr lvl="1"/>
            <a:r>
              <a:rPr lang="en-CA" dirty="0" smtClean="0"/>
              <a:t>subject </a:t>
            </a:r>
            <a:r>
              <a:rPr lang="en-CA" dirty="0"/>
              <a:t>to </a:t>
            </a:r>
            <a:r>
              <a:rPr lang="en-CA" dirty="0" smtClean="0"/>
              <a:t>broader stakeholder consultation and results of the impact assessment and gap analysis</a:t>
            </a:r>
          </a:p>
        </p:txBody>
      </p:sp>
      <p:sp>
        <p:nvSpPr>
          <p:cNvPr id="5" name="Slide Number Placeholder 4"/>
          <p:cNvSpPr>
            <a:spLocks noGrp="1"/>
          </p:cNvSpPr>
          <p:nvPr>
            <p:ph type="sldNum" sz="quarter" idx="12"/>
          </p:nvPr>
        </p:nvSpPr>
        <p:spPr/>
        <p:txBody>
          <a:bodyPr/>
          <a:lstStyle/>
          <a:p>
            <a:fld id="{B8306A44-7C73-4AA1-9714-8D5564208567}" type="slidenum">
              <a:rPr lang="en-CA" smtClean="0"/>
              <a:pPr/>
              <a:t>35</a:t>
            </a:fld>
            <a:endParaRPr lang="en-CA"/>
          </a:p>
        </p:txBody>
      </p:sp>
      <p:sp>
        <p:nvSpPr>
          <p:cNvPr id="2" name="Title 1"/>
          <p:cNvSpPr>
            <a:spLocks noGrp="1"/>
          </p:cNvSpPr>
          <p:nvPr>
            <p:ph type="title" idx="4294967295"/>
          </p:nvPr>
        </p:nvSpPr>
        <p:spPr>
          <a:xfrm>
            <a:off x="611188" y="1341438"/>
            <a:ext cx="8532812" cy="719137"/>
          </a:xfrm>
          <a:prstGeom prst="rect">
            <a:avLst/>
          </a:prstGeom>
        </p:spPr>
        <p:txBody>
          <a:bodyPr/>
          <a:lstStyle/>
          <a:p>
            <a:pPr algn="l"/>
            <a:r>
              <a:rPr lang="en-CA" sz="2800" dirty="0" smtClean="0">
                <a:solidFill>
                  <a:srgbClr val="0070C0"/>
                </a:solidFill>
              </a:rPr>
              <a:t>The Transition Period</a:t>
            </a:r>
            <a:endParaRPr lang="en-CA" sz="2800" dirty="0">
              <a:solidFill>
                <a:srgbClr val="0070C0"/>
              </a:solidFill>
            </a:endParaRPr>
          </a:p>
        </p:txBody>
      </p:sp>
      <p:sp>
        <p:nvSpPr>
          <p:cNvPr id="6" name="Rectangle 5"/>
          <p:cNvSpPr/>
          <p:nvPr/>
        </p:nvSpPr>
        <p:spPr>
          <a:xfrm>
            <a:off x="7007897" y="147776"/>
            <a:ext cx="1092495" cy="1348988"/>
          </a:xfrm>
          <a:prstGeom prst="rect">
            <a:avLst/>
          </a:prstGeom>
          <a:solidFill>
            <a:srgbClr val="99FF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Box 6"/>
          <p:cNvSpPr txBox="1"/>
          <p:nvPr/>
        </p:nvSpPr>
        <p:spPr>
          <a:xfrm>
            <a:off x="7098078" y="622215"/>
            <a:ext cx="912132" cy="400110"/>
          </a:xfrm>
          <a:prstGeom prst="rect">
            <a:avLst/>
          </a:prstGeom>
          <a:noFill/>
        </p:spPr>
        <p:txBody>
          <a:bodyPr wrap="square" rtlCol="0">
            <a:spAutoFit/>
          </a:bodyPr>
          <a:lstStyle/>
          <a:p>
            <a:pPr algn="ctr"/>
            <a:r>
              <a:rPr lang="en-CA" sz="1000" b="1" dirty="0" smtClean="0"/>
              <a:t>Transition Period</a:t>
            </a:r>
            <a:endParaRPr lang="en-CA" sz="1000" b="1" dirty="0"/>
          </a:p>
        </p:txBody>
      </p:sp>
    </p:spTree>
    <p:extLst>
      <p:ext uri="{BB962C8B-B14F-4D97-AF65-F5344CB8AC3E}">
        <p14:creationId xmlns:p14="http://schemas.microsoft.com/office/powerpoint/2010/main" val="280112410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2204864"/>
            <a:ext cx="7920880" cy="3888432"/>
          </a:xfrm>
        </p:spPr>
        <p:txBody>
          <a:bodyPr/>
          <a:lstStyle/>
          <a:p>
            <a:pPr marL="0" indent="0">
              <a:buNone/>
            </a:pPr>
            <a:r>
              <a:rPr lang="en-CA" dirty="0" smtClean="0"/>
              <a:t>If the goal is to maximize productivity of a site, use policy options is this order of priority:</a:t>
            </a:r>
            <a:endParaRPr lang="en-CA" dirty="0"/>
          </a:p>
          <a:p>
            <a:pPr marL="688975" lvl="1" indent="-288925">
              <a:buFont typeface="+mj-lt"/>
              <a:buAutoNum type="arabicPeriod"/>
            </a:pPr>
            <a:r>
              <a:rPr lang="en-CA" sz="2000" dirty="0" smtClean="0"/>
              <a:t>Use CBST seed transfer and Class A seed with the highest Genetic Gain </a:t>
            </a:r>
          </a:p>
          <a:p>
            <a:pPr marL="688975" lvl="1" indent="-288925">
              <a:buFont typeface="+mj-lt"/>
              <a:buAutoNum type="arabicPeriod"/>
            </a:pPr>
            <a:r>
              <a:rPr lang="en-CA" sz="2000" dirty="0" smtClean="0"/>
              <a:t>Use Current transfer standards with Class A seed with the highest Genetic gain</a:t>
            </a:r>
          </a:p>
          <a:p>
            <a:pPr marL="688975" lvl="1" indent="-288925">
              <a:buFont typeface="+mj-lt"/>
              <a:buAutoNum type="arabicPeriod"/>
            </a:pPr>
            <a:r>
              <a:rPr lang="en-CA" sz="2000" dirty="0" smtClean="0"/>
              <a:t>Use CBST seed transfer and Class B seed</a:t>
            </a:r>
            <a:endParaRPr lang="en-CA" sz="2000" i="1" dirty="0" smtClean="0">
              <a:solidFill>
                <a:schemeClr val="accent5">
                  <a:lumMod val="50000"/>
                </a:schemeClr>
              </a:solidFill>
            </a:endParaRPr>
          </a:p>
          <a:p>
            <a:pPr marL="688975" lvl="1" indent="-288925">
              <a:buFont typeface="+mj-lt"/>
              <a:buAutoNum type="arabicPeriod"/>
            </a:pPr>
            <a:r>
              <a:rPr lang="en-CA" sz="2000" dirty="0" smtClean="0"/>
              <a:t>Use Current transfer standards and Class B seed</a:t>
            </a:r>
          </a:p>
          <a:p>
            <a:pPr marL="688975" lvl="1" indent="-288925">
              <a:buFont typeface="+mj-lt"/>
              <a:buAutoNum type="arabicPeriod"/>
            </a:pPr>
            <a:endParaRPr lang="en-CA" sz="2000" dirty="0"/>
          </a:p>
          <a:p>
            <a:pPr marL="0" indent="0" algn="ctr">
              <a:buNone/>
            </a:pPr>
            <a:r>
              <a:rPr lang="en-CA" sz="2000" i="1" dirty="0" smtClean="0"/>
              <a:t>If none of these policy options have seed availability – </a:t>
            </a:r>
            <a:br>
              <a:rPr lang="en-CA" sz="2000" i="1" dirty="0" smtClean="0"/>
            </a:br>
            <a:r>
              <a:rPr lang="en-CA" sz="2000" i="1" dirty="0" smtClean="0"/>
              <a:t>consult with FIRM.</a:t>
            </a:r>
          </a:p>
        </p:txBody>
      </p:sp>
      <p:sp>
        <p:nvSpPr>
          <p:cNvPr id="5" name="Slide Number Placeholder 4"/>
          <p:cNvSpPr>
            <a:spLocks noGrp="1"/>
          </p:cNvSpPr>
          <p:nvPr>
            <p:ph type="sldNum" sz="quarter" idx="12"/>
          </p:nvPr>
        </p:nvSpPr>
        <p:spPr/>
        <p:txBody>
          <a:bodyPr/>
          <a:lstStyle/>
          <a:p>
            <a:fld id="{B8306A44-7C73-4AA1-9714-8D5564208567}" type="slidenum">
              <a:rPr lang="en-CA" smtClean="0"/>
              <a:pPr/>
              <a:t>36</a:t>
            </a:fld>
            <a:endParaRPr lang="en-CA"/>
          </a:p>
        </p:txBody>
      </p:sp>
      <p:sp>
        <p:nvSpPr>
          <p:cNvPr id="2" name="Title 1"/>
          <p:cNvSpPr>
            <a:spLocks noGrp="1"/>
          </p:cNvSpPr>
          <p:nvPr>
            <p:ph type="title" idx="4294967295"/>
          </p:nvPr>
        </p:nvSpPr>
        <p:spPr>
          <a:xfrm>
            <a:off x="602851" y="1496764"/>
            <a:ext cx="8532812" cy="719137"/>
          </a:xfrm>
          <a:prstGeom prst="rect">
            <a:avLst/>
          </a:prstGeom>
        </p:spPr>
        <p:txBody>
          <a:bodyPr/>
          <a:lstStyle/>
          <a:p>
            <a:pPr algn="l"/>
            <a:r>
              <a:rPr lang="en-CA" sz="2800" dirty="0" smtClean="0">
                <a:solidFill>
                  <a:srgbClr val="0070C0"/>
                </a:solidFill>
              </a:rPr>
              <a:t>Strategic Use of Policy Options in Transition Period</a:t>
            </a:r>
            <a:endParaRPr lang="en-CA" sz="2800" dirty="0">
              <a:solidFill>
                <a:srgbClr val="0070C0"/>
              </a:solidFill>
            </a:endParaRPr>
          </a:p>
        </p:txBody>
      </p:sp>
      <p:sp>
        <p:nvSpPr>
          <p:cNvPr id="6" name="Rectangle 5"/>
          <p:cNvSpPr/>
          <p:nvPr/>
        </p:nvSpPr>
        <p:spPr>
          <a:xfrm>
            <a:off x="7007897" y="147776"/>
            <a:ext cx="1092495" cy="1348988"/>
          </a:xfrm>
          <a:prstGeom prst="rect">
            <a:avLst/>
          </a:prstGeom>
          <a:solidFill>
            <a:srgbClr val="99FF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Box 6"/>
          <p:cNvSpPr txBox="1"/>
          <p:nvPr/>
        </p:nvSpPr>
        <p:spPr>
          <a:xfrm>
            <a:off x="7098078" y="622215"/>
            <a:ext cx="912132" cy="400110"/>
          </a:xfrm>
          <a:prstGeom prst="rect">
            <a:avLst/>
          </a:prstGeom>
          <a:noFill/>
        </p:spPr>
        <p:txBody>
          <a:bodyPr wrap="square" rtlCol="0">
            <a:spAutoFit/>
          </a:bodyPr>
          <a:lstStyle/>
          <a:p>
            <a:pPr algn="ctr"/>
            <a:r>
              <a:rPr lang="en-CA" sz="1000" b="1" dirty="0" smtClean="0"/>
              <a:t>Transition Period</a:t>
            </a:r>
            <a:endParaRPr lang="en-CA" sz="1000" b="1" dirty="0"/>
          </a:p>
        </p:txBody>
      </p:sp>
    </p:spTree>
    <p:extLst>
      <p:ext uri="{BB962C8B-B14F-4D97-AF65-F5344CB8AC3E}">
        <p14:creationId xmlns:p14="http://schemas.microsoft.com/office/powerpoint/2010/main" val="226795294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95536" y="1340768"/>
            <a:ext cx="7632848" cy="523220"/>
          </a:xfrm>
          <a:prstGeom prst="rect">
            <a:avLst/>
          </a:prstGeom>
        </p:spPr>
        <p:txBody>
          <a:bodyPr wrap="square">
            <a:spAutoFit/>
          </a:bodyPr>
          <a:lstStyle/>
          <a:p>
            <a:pPr algn="l"/>
            <a:r>
              <a:rPr lang="en-CA" sz="2800" b="0" dirty="0" smtClean="0">
                <a:solidFill>
                  <a:srgbClr val="0070C0"/>
                </a:solidFill>
                <a:latin typeface="+mj-lt"/>
              </a:rPr>
              <a:t>Risks related to Introduction of CBST</a:t>
            </a:r>
          </a:p>
        </p:txBody>
      </p:sp>
      <p:sp>
        <p:nvSpPr>
          <p:cNvPr id="3" name="Text Placeholder 2"/>
          <p:cNvSpPr>
            <a:spLocks noGrp="1"/>
          </p:cNvSpPr>
          <p:nvPr>
            <p:ph type="body" sz="half" idx="2"/>
          </p:nvPr>
        </p:nvSpPr>
        <p:spPr>
          <a:xfrm>
            <a:off x="755576" y="1897111"/>
            <a:ext cx="7632848" cy="4392488"/>
          </a:xfrm>
        </p:spPr>
        <p:txBody>
          <a:bodyPr/>
          <a:lstStyle/>
          <a:p>
            <a:pPr marL="342900" indent="-342900">
              <a:buFont typeface="Arial" panose="020B0604020202020204" pitchFamily="34" charset="0"/>
              <a:buChar char="•"/>
            </a:pPr>
            <a:r>
              <a:rPr lang="en-CA" sz="2400" dirty="0" smtClean="0"/>
              <a:t>Doing nothing about climate change is high risk</a:t>
            </a:r>
          </a:p>
          <a:p>
            <a:pPr marL="800100" lvl="1" indent="-342900">
              <a:buFont typeface="Arial" panose="020B0604020202020204" pitchFamily="34" charset="0"/>
              <a:buChar char="•"/>
            </a:pPr>
            <a:r>
              <a:rPr lang="en-CA" sz="2000" dirty="0"/>
              <a:t>Losses from increased wildfire and pests</a:t>
            </a:r>
          </a:p>
          <a:p>
            <a:pPr marL="800100" lvl="1" indent="-342900">
              <a:buFont typeface="Arial" panose="020B0604020202020204" pitchFamily="34" charset="0"/>
              <a:buChar char="•"/>
            </a:pPr>
            <a:r>
              <a:rPr lang="en-CA" sz="2000" dirty="0" smtClean="0"/>
              <a:t>Loss of productivity through maladaptation</a:t>
            </a:r>
          </a:p>
          <a:p>
            <a:pPr marL="342900" indent="-342900">
              <a:buFont typeface="Arial" panose="020B0604020202020204" pitchFamily="34" charset="0"/>
              <a:buChar char="•"/>
            </a:pPr>
            <a:r>
              <a:rPr lang="en-CA" sz="2400" dirty="0" smtClean="0"/>
              <a:t>Using CBST mitigates the impacts of climate change and reduces risk</a:t>
            </a:r>
          </a:p>
          <a:p>
            <a:pPr marL="800100" lvl="1" indent="-342900">
              <a:buFont typeface="Arial" panose="020B0604020202020204" pitchFamily="34" charset="0"/>
              <a:buChar char="•"/>
            </a:pPr>
            <a:r>
              <a:rPr lang="en-CA" sz="2000" dirty="0" smtClean="0"/>
              <a:t>We are currently planting into sites that are too warm for the seed</a:t>
            </a:r>
          </a:p>
          <a:p>
            <a:pPr marL="800100" lvl="1" indent="-342900">
              <a:buFont typeface="Arial" panose="020B0604020202020204" pitchFamily="34" charset="0"/>
              <a:buChar char="•"/>
            </a:pPr>
            <a:r>
              <a:rPr lang="en-CA" sz="2000" dirty="0" smtClean="0"/>
              <a:t>With CBST, we will be planting into sites that are slightly colder (in anticipation of ongoing climate change)</a:t>
            </a:r>
          </a:p>
          <a:p>
            <a:pPr marL="800100" lvl="1" indent="-342900">
              <a:buFont typeface="Arial" panose="020B0604020202020204" pitchFamily="34" charset="0"/>
              <a:buChar char="•"/>
            </a:pPr>
            <a:r>
              <a:rPr lang="en-CA" sz="2000" dirty="0" smtClean="0"/>
              <a:t>CBST takes a conservative approach - focusing more on catching up with climate change to date, rather than projecting too far into the future</a:t>
            </a:r>
          </a:p>
        </p:txBody>
      </p:sp>
      <p:sp>
        <p:nvSpPr>
          <p:cNvPr id="2" name="Slide Number Placeholder 1"/>
          <p:cNvSpPr>
            <a:spLocks noGrp="1"/>
          </p:cNvSpPr>
          <p:nvPr>
            <p:ph type="sldNum" sz="quarter" idx="12"/>
          </p:nvPr>
        </p:nvSpPr>
        <p:spPr/>
        <p:txBody>
          <a:bodyPr/>
          <a:lstStyle/>
          <a:p>
            <a:fld id="{49CA6C93-6223-41E9-801F-71823497A68A}" type="slidenum">
              <a:rPr lang="en-CA" smtClean="0"/>
              <a:pPr/>
              <a:t>37</a:t>
            </a:fld>
            <a:endParaRPr lang="en-CA" dirty="0"/>
          </a:p>
        </p:txBody>
      </p:sp>
    </p:spTree>
    <p:extLst>
      <p:ext uri="{BB962C8B-B14F-4D97-AF65-F5344CB8AC3E}">
        <p14:creationId xmlns:p14="http://schemas.microsoft.com/office/powerpoint/2010/main" val="24318886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05880" y="2060848"/>
            <a:ext cx="8363272" cy="3960440"/>
          </a:xfrm>
        </p:spPr>
        <p:txBody>
          <a:bodyPr/>
          <a:lstStyle/>
          <a:p>
            <a:r>
              <a:rPr lang="en-CA" dirty="0" smtClean="0"/>
              <a:t>New requirements came into effect August 6, 2018 </a:t>
            </a:r>
            <a:r>
              <a:rPr lang="en-CA" b="1" dirty="0" smtClean="0">
                <a:solidFill>
                  <a:srgbClr val="00B0F0"/>
                </a:solidFill>
              </a:rPr>
              <a:t>with no </a:t>
            </a:r>
            <a:r>
              <a:rPr lang="en-CA" b="1" dirty="0">
                <a:solidFill>
                  <a:srgbClr val="00B0F0"/>
                </a:solidFill>
              </a:rPr>
              <a:t>transition </a:t>
            </a:r>
            <a:r>
              <a:rPr lang="en-CA" b="1" dirty="0" smtClean="0">
                <a:solidFill>
                  <a:srgbClr val="00B0F0"/>
                </a:solidFill>
              </a:rPr>
              <a:t>period.</a:t>
            </a:r>
          </a:p>
          <a:p>
            <a:r>
              <a:rPr lang="en-CA" dirty="0"/>
              <a:t>Seed now required to be collected from a single BEC variant </a:t>
            </a:r>
            <a:r>
              <a:rPr lang="en-CA" dirty="0" smtClean="0"/>
              <a:t>(and </a:t>
            </a:r>
            <a:r>
              <a:rPr lang="en-CA" dirty="0"/>
              <a:t>seed collection area to be mapped in </a:t>
            </a:r>
            <a:r>
              <a:rPr lang="en-CA" dirty="0" smtClean="0"/>
              <a:t>SPAR).</a:t>
            </a:r>
            <a:endParaRPr lang="en-CA" dirty="0"/>
          </a:p>
          <a:p>
            <a:pPr marL="0" indent="0">
              <a:lnSpc>
                <a:spcPct val="150000"/>
              </a:lnSpc>
              <a:buNone/>
            </a:pPr>
            <a:r>
              <a:rPr lang="en-CA" sz="2800" dirty="0" smtClean="0">
                <a:solidFill>
                  <a:srgbClr val="0070C0"/>
                </a:solidFill>
              </a:rPr>
              <a:t>Why new collection standards?</a:t>
            </a:r>
          </a:p>
          <a:p>
            <a:r>
              <a:rPr lang="en-CA" dirty="0" smtClean="0"/>
              <a:t>To maintain identity of seed source for future transfer limits</a:t>
            </a:r>
          </a:p>
          <a:p>
            <a:r>
              <a:rPr lang="en-CA" dirty="0" smtClean="0"/>
              <a:t>To create </a:t>
            </a:r>
            <a:r>
              <a:rPr lang="en-CA" dirty="0"/>
              <a:t>a “CBST area of </a:t>
            </a:r>
            <a:r>
              <a:rPr lang="en-CA" dirty="0" smtClean="0"/>
              <a:t>use” (based on BEC variants)</a:t>
            </a:r>
          </a:p>
          <a:p>
            <a:r>
              <a:rPr lang="en-CA" dirty="0" smtClean="0"/>
              <a:t>To reduce the likelihood of increasing inventories that can not be used after the CBST transition period. </a:t>
            </a:r>
            <a:endParaRPr lang="en-CA" dirty="0"/>
          </a:p>
          <a:p>
            <a:pPr marL="0" indent="0">
              <a:buNone/>
            </a:pPr>
            <a:endParaRPr lang="en-CA" dirty="0"/>
          </a:p>
        </p:txBody>
      </p:sp>
      <p:sp>
        <p:nvSpPr>
          <p:cNvPr id="3" name="Slide Number Placeholder 2"/>
          <p:cNvSpPr>
            <a:spLocks noGrp="1"/>
          </p:cNvSpPr>
          <p:nvPr>
            <p:ph type="sldNum" sz="quarter" idx="12"/>
          </p:nvPr>
        </p:nvSpPr>
        <p:spPr/>
        <p:txBody>
          <a:bodyPr/>
          <a:lstStyle/>
          <a:p>
            <a:fld id="{B8306A44-7C73-4AA1-9714-8D5564208567}" type="slidenum">
              <a:rPr lang="en-CA" smtClean="0"/>
              <a:pPr/>
              <a:t>38</a:t>
            </a:fld>
            <a:endParaRPr lang="en-CA"/>
          </a:p>
        </p:txBody>
      </p:sp>
      <p:sp>
        <p:nvSpPr>
          <p:cNvPr id="4" name="Title 1"/>
          <p:cNvSpPr txBox="1">
            <a:spLocks/>
          </p:cNvSpPr>
          <p:nvPr/>
        </p:nvSpPr>
        <p:spPr>
          <a:xfrm>
            <a:off x="372180" y="1340768"/>
            <a:ext cx="8229600" cy="792088"/>
          </a:xfrm>
          <a:prstGeom prst="rect">
            <a:avLst/>
          </a:prstGeom>
        </p:spPr>
        <p:txBody>
          <a:bodyPr/>
          <a:lst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pPr algn="l"/>
            <a:r>
              <a:rPr lang="en-CA" sz="2800" b="0" kern="0" dirty="0" smtClean="0">
                <a:solidFill>
                  <a:srgbClr val="0070C0"/>
                </a:solidFill>
              </a:rPr>
              <a:t>Revised Cone Collection Standards</a:t>
            </a:r>
            <a:endParaRPr lang="en-CA" sz="2800" b="0" kern="0" dirty="0">
              <a:solidFill>
                <a:srgbClr val="0070C0"/>
              </a:solidFill>
            </a:endParaRP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6296" y="205727"/>
            <a:ext cx="1296570" cy="16783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5987905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5838" y="2204864"/>
            <a:ext cx="8363272" cy="4248472"/>
          </a:xfrm>
        </p:spPr>
        <p:txBody>
          <a:bodyPr/>
          <a:lstStyle/>
          <a:p>
            <a:r>
              <a:rPr lang="en-CA" dirty="0"/>
              <a:t>No change to </a:t>
            </a:r>
            <a:r>
              <a:rPr lang="en-CA" dirty="0" smtClean="0"/>
              <a:t>requirement to collect from a minimum </a:t>
            </a:r>
            <a:r>
              <a:rPr lang="en-CA" dirty="0"/>
              <a:t>of 10 trees and area </a:t>
            </a:r>
            <a:r>
              <a:rPr lang="en-CA" dirty="0" smtClean="0"/>
              <a:t>with a maximum 8 km </a:t>
            </a:r>
            <a:r>
              <a:rPr lang="en-CA" dirty="0"/>
              <a:t>radius.</a:t>
            </a:r>
          </a:p>
          <a:p>
            <a:r>
              <a:rPr lang="en-CA" dirty="0" smtClean="0"/>
              <a:t>No longer need to consider elevation.* </a:t>
            </a:r>
          </a:p>
          <a:p>
            <a:r>
              <a:rPr lang="en-CA" dirty="0" smtClean="0"/>
              <a:t>May collect from one or more seed planning zones -  </a:t>
            </a:r>
            <a:r>
              <a:rPr lang="en-CA" b="1" u="sng" dirty="0" smtClean="0"/>
              <a:t>unless</a:t>
            </a:r>
            <a:r>
              <a:rPr lang="en-CA" dirty="0" smtClean="0"/>
              <a:t> you wish to maintain the option to use GBST in the transition period, then collect from </a:t>
            </a:r>
            <a:r>
              <a:rPr lang="en-CA" dirty="0" smtClean="0">
                <a:solidFill>
                  <a:srgbClr val="00B0F0"/>
                </a:solidFill>
              </a:rPr>
              <a:t>a single BEC unit </a:t>
            </a:r>
            <a:r>
              <a:rPr lang="en-CA" b="1" dirty="0" smtClean="0"/>
              <a:t>and</a:t>
            </a:r>
            <a:r>
              <a:rPr lang="en-CA" dirty="0" smtClean="0"/>
              <a:t> </a:t>
            </a:r>
            <a:r>
              <a:rPr lang="en-CA" dirty="0" smtClean="0">
                <a:solidFill>
                  <a:srgbClr val="00B0F0"/>
                </a:solidFill>
              </a:rPr>
              <a:t>the same natural stand seed planning zone</a:t>
            </a:r>
            <a:r>
              <a:rPr lang="en-CA" dirty="0" smtClean="0"/>
              <a:t>.</a:t>
            </a:r>
          </a:p>
          <a:p>
            <a:pPr marL="0" indent="0">
              <a:buNone/>
            </a:pPr>
            <a:endParaRPr lang="en-CA" sz="1600" i="1" dirty="0" smtClean="0"/>
          </a:p>
          <a:p>
            <a:pPr marL="0" indent="0">
              <a:buNone/>
            </a:pPr>
            <a:r>
              <a:rPr lang="en-CA" sz="1600" i="1" dirty="0" smtClean="0"/>
              <a:t>*See Cone Collection and Climate Based Seed Transfer Information Bulletin - May 2018</a:t>
            </a:r>
            <a:endParaRPr lang="en-CA" sz="1600" i="1" dirty="0"/>
          </a:p>
          <a:p>
            <a:pPr lvl="1"/>
            <a:endParaRPr lang="en-CA" dirty="0"/>
          </a:p>
          <a:p>
            <a:pPr lvl="1"/>
            <a:endParaRPr lang="en-CA" dirty="0"/>
          </a:p>
          <a:p>
            <a:pPr marL="0" indent="0">
              <a:buNone/>
            </a:pPr>
            <a:endParaRPr lang="en-CA" dirty="0"/>
          </a:p>
        </p:txBody>
      </p:sp>
      <p:sp>
        <p:nvSpPr>
          <p:cNvPr id="3" name="Slide Number Placeholder 2"/>
          <p:cNvSpPr>
            <a:spLocks noGrp="1"/>
          </p:cNvSpPr>
          <p:nvPr>
            <p:ph type="sldNum" sz="quarter" idx="12"/>
          </p:nvPr>
        </p:nvSpPr>
        <p:spPr>
          <a:xfrm>
            <a:off x="6876256" y="6237312"/>
            <a:ext cx="2133600" cy="476250"/>
          </a:xfrm>
        </p:spPr>
        <p:txBody>
          <a:bodyPr/>
          <a:lstStyle/>
          <a:p>
            <a:fld id="{B8306A44-7C73-4AA1-9714-8D5564208567}" type="slidenum">
              <a:rPr lang="en-CA" smtClean="0"/>
              <a:pPr/>
              <a:t>39</a:t>
            </a:fld>
            <a:endParaRPr lang="en-CA" dirty="0"/>
          </a:p>
        </p:txBody>
      </p:sp>
      <p:sp>
        <p:nvSpPr>
          <p:cNvPr id="4" name="Title 1"/>
          <p:cNvSpPr txBox="1">
            <a:spLocks/>
          </p:cNvSpPr>
          <p:nvPr/>
        </p:nvSpPr>
        <p:spPr>
          <a:xfrm>
            <a:off x="292674" y="1377139"/>
            <a:ext cx="8229600" cy="792088"/>
          </a:xfrm>
          <a:prstGeom prst="rect">
            <a:avLst/>
          </a:prstGeom>
        </p:spPr>
        <p:txBody>
          <a:bodyPr/>
          <a:lst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pPr algn="l"/>
            <a:r>
              <a:rPr lang="en-CA" sz="2800" b="0" kern="0" dirty="0" smtClean="0">
                <a:solidFill>
                  <a:srgbClr val="0070C0"/>
                </a:solidFill>
              </a:rPr>
              <a:t>Revised Cone Collection Standards</a:t>
            </a:r>
            <a:endParaRPr lang="en-CA" sz="2800" b="0" kern="0" dirty="0">
              <a:solidFill>
                <a:srgbClr val="0070C0"/>
              </a:solidFill>
            </a:endParaRP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0272" y="188641"/>
            <a:ext cx="1224136" cy="15845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6801691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340768"/>
            <a:ext cx="9144000" cy="864096"/>
          </a:xfrm>
        </p:spPr>
        <p:txBody>
          <a:bodyPr>
            <a:normAutofit/>
          </a:bodyPr>
          <a:lstStyle/>
          <a:p>
            <a:pPr lvl="0" algn="l"/>
            <a:r>
              <a:rPr lang="en-CA" sz="2800" dirty="0" smtClean="0">
                <a:solidFill>
                  <a:srgbClr val="0070C0"/>
                </a:solidFill>
              </a:rPr>
              <a:t>CBST Impact </a:t>
            </a:r>
            <a:r>
              <a:rPr lang="en-CA" sz="2800" dirty="0">
                <a:solidFill>
                  <a:srgbClr val="0070C0"/>
                </a:solidFill>
              </a:rPr>
              <a:t>Assessment </a:t>
            </a:r>
            <a:r>
              <a:rPr lang="en-CA" sz="2800" dirty="0" smtClean="0">
                <a:solidFill>
                  <a:srgbClr val="0070C0"/>
                </a:solidFill>
              </a:rPr>
              <a:t>and Gap Analysis</a:t>
            </a:r>
            <a:endParaRPr lang="en-CA" sz="2800" dirty="0">
              <a:solidFill>
                <a:srgbClr val="0070C0"/>
              </a:solidFill>
            </a:endParaRPr>
          </a:p>
        </p:txBody>
      </p:sp>
      <p:sp>
        <p:nvSpPr>
          <p:cNvPr id="3" name="Content Placeholder 2"/>
          <p:cNvSpPr>
            <a:spLocks noGrp="1"/>
          </p:cNvSpPr>
          <p:nvPr>
            <p:ph idx="1"/>
          </p:nvPr>
        </p:nvSpPr>
        <p:spPr>
          <a:xfrm>
            <a:off x="395536" y="1961916"/>
            <a:ext cx="8496944" cy="4896544"/>
          </a:xfrm>
        </p:spPr>
        <p:txBody>
          <a:bodyPr>
            <a:normAutofit fontScale="92500" lnSpcReduction="20000"/>
          </a:bodyPr>
          <a:lstStyle/>
          <a:p>
            <a:pPr marL="0" indent="0">
              <a:buNone/>
            </a:pPr>
            <a:endParaRPr lang="en-CA" sz="1200" dirty="0" smtClean="0"/>
          </a:p>
          <a:p>
            <a:r>
              <a:rPr lang="en-CA" sz="2400" dirty="0" smtClean="0"/>
              <a:t>To what degree does CBST impact seed use, investments, and assets, including impacts to:</a:t>
            </a:r>
          </a:p>
          <a:p>
            <a:endParaRPr lang="en-CA" sz="1200" dirty="0"/>
          </a:p>
          <a:p>
            <a:pPr lvl="1">
              <a:spcBef>
                <a:spcPts val="0"/>
              </a:spcBef>
            </a:pPr>
            <a:r>
              <a:rPr lang="en-CA" sz="2400" dirty="0" smtClean="0"/>
              <a:t>Seed Users</a:t>
            </a:r>
          </a:p>
          <a:p>
            <a:pPr lvl="1">
              <a:spcBef>
                <a:spcPts val="0"/>
              </a:spcBef>
            </a:pPr>
            <a:r>
              <a:rPr lang="en-CA" sz="2400" dirty="0" smtClean="0"/>
              <a:t>Seed Owners; and </a:t>
            </a:r>
          </a:p>
          <a:p>
            <a:pPr lvl="1">
              <a:spcBef>
                <a:spcPts val="0"/>
              </a:spcBef>
            </a:pPr>
            <a:r>
              <a:rPr lang="en-CA" sz="2400" dirty="0" smtClean="0"/>
              <a:t>Seed Producers?</a:t>
            </a:r>
          </a:p>
          <a:p>
            <a:endParaRPr lang="en-CA" sz="1200" dirty="0" smtClean="0"/>
          </a:p>
          <a:p>
            <a:r>
              <a:rPr lang="en-CA" sz="2400" dirty="0" smtClean="0"/>
              <a:t>How are CBST impacts characterized compared to previous </a:t>
            </a:r>
            <a:r>
              <a:rPr lang="en-CA" sz="2400" dirty="0" err="1" smtClean="0"/>
              <a:t>deployability</a:t>
            </a:r>
            <a:r>
              <a:rPr lang="en-CA" sz="2400" dirty="0" smtClean="0"/>
              <a:t> of a seed lot (losses, gains</a:t>
            </a:r>
            <a:r>
              <a:rPr lang="en-CA" dirty="0"/>
              <a:t>)</a:t>
            </a:r>
            <a:r>
              <a:rPr lang="en-CA" sz="2400" dirty="0" smtClean="0"/>
              <a:t>?</a:t>
            </a:r>
          </a:p>
          <a:p>
            <a:endParaRPr lang="en-CA" sz="1200" dirty="0" smtClean="0"/>
          </a:p>
          <a:p>
            <a:r>
              <a:rPr lang="en-CA" sz="2400" dirty="0" smtClean="0"/>
              <a:t>What are the opportunities (e.g. new seed sources moving in)? </a:t>
            </a:r>
          </a:p>
          <a:p>
            <a:endParaRPr lang="en-CA" sz="1200" dirty="0" smtClean="0"/>
          </a:p>
          <a:p>
            <a:r>
              <a:rPr lang="en-CA" dirty="0" smtClean="0"/>
              <a:t>Where are the </a:t>
            </a:r>
            <a:r>
              <a:rPr lang="en-CA" dirty="0"/>
              <a:t>gaps in CBST </a:t>
            </a:r>
            <a:r>
              <a:rPr lang="en-CA" dirty="0" smtClean="0"/>
              <a:t>coverage?  What </a:t>
            </a:r>
            <a:r>
              <a:rPr lang="en-CA" dirty="0"/>
              <a:t>are </a:t>
            </a:r>
            <a:r>
              <a:rPr lang="en-CA" dirty="0" smtClean="0"/>
              <a:t>the </a:t>
            </a:r>
            <a:r>
              <a:rPr lang="en-CA" dirty="0"/>
              <a:t>opportunities to fill them </a:t>
            </a:r>
            <a:r>
              <a:rPr lang="en-CA" dirty="0" smtClean="0"/>
              <a:t>(in short and long term)?</a:t>
            </a:r>
          </a:p>
          <a:p>
            <a:endParaRPr lang="en-CA" sz="1100" dirty="0" smtClean="0"/>
          </a:p>
          <a:p>
            <a:r>
              <a:rPr lang="en-CA" dirty="0" smtClean="0"/>
              <a:t>What do we do about “orphans”? </a:t>
            </a:r>
            <a:r>
              <a:rPr lang="en-CA" dirty="0" err="1" smtClean="0"/>
              <a:t>Seedlots</a:t>
            </a:r>
            <a:r>
              <a:rPr lang="en-CA" dirty="0" smtClean="0"/>
              <a:t> with no where to plant, or BEC variants with no seed source? </a:t>
            </a:r>
            <a:endParaRPr lang="en-CA" sz="2000" b="1" baseline="30000" dirty="0" smtClean="0">
              <a:solidFill>
                <a:srgbClr val="0070C0"/>
              </a:solidFill>
            </a:endParaRPr>
          </a:p>
          <a:p>
            <a:endParaRPr lang="en-US" sz="4500" dirty="0"/>
          </a:p>
          <a:p>
            <a:endParaRPr lang="en-US" sz="4400" dirty="0" smtClean="0"/>
          </a:p>
        </p:txBody>
      </p:sp>
      <p:sp>
        <p:nvSpPr>
          <p:cNvPr id="4" name="Slide Number Placeholder 3"/>
          <p:cNvSpPr>
            <a:spLocks noGrp="1"/>
          </p:cNvSpPr>
          <p:nvPr>
            <p:ph type="sldNum" sz="quarter" idx="12"/>
          </p:nvPr>
        </p:nvSpPr>
        <p:spPr/>
        <p:txBody>
          <a:bodyPr/>
          <a:lstStyle/>
          <a:p>
            <a:fld id="{CC2F8880-76A3-499B-BA5B-3D41D7C5D67E}" type="slidenum">
              <a:rPr lang="en-CA" smtClean="0">
                <a:solidFill>
                  <a:prstClr val="black">
                    <a:tint val="75000"/>
                  </a:prstClr>
                </a:solidFill>
              </a:rPr>
              <a:pPr/>
              <a:t>40</a:t>
            </a:fld>
            <a:endParaRPr lang="en-CA" dirty="0">
              <a:solidFill>
                <a:prstClr val="black">
                  <a:tint val="75000"/>
                </a:prstClr>
              </a:solidFill>
            </a:endParaRPr>
          </a:p>
        </p:txBody>
      </p:sp>
    </p:spTree>
    <p:extLst>
      <p:ext uri="{BB962C8B-B14F-4D97-AF65-F5344CB8AC3E}">
        <p14:creationId xmlns:p14="http://schemas.microsoft.com/office/powerpoint/2010/main" val="40811463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CA" sz="3200" b="1" dirty="0" smtClean="0">
                <a:solidFill>
                  <a:schemeClr val="tx1">
                    <a:lumMod val="65000"/>
                    <a:lumOff val="35000"/>
                  </a:schemeClr>
                </a:solidFill>
              </a:rPr>
              <a:t>Gap Analysis </a:t>
            </a:r>
            <a:r>
              <a:rPr lang="en-CA" sz="3200" b="1" dirty="0">
                <a:solidFill>
                  <a:schemeClr val="tx1">
                    <a:lumMod val="65000"/>
                    <a:lumOff val="35000"/>
                  </a:schemeClr>
                </a:solidFill>
              </a:rPr>
              <a:t>– </a:t>
            </a:r>
            <a:r>
              <a:rPr lang="en-CA" sz="3200" b="1" dirty="0" err="1">
                <a:solidFill>
                  <a:schemeClr val="tx1">
                    <a:lumMod val="65000"/>
                    <a:lumOff val="35000"/>
                  </a:schemeClr>
                </a:solidFill>
              </a:rPr>
              <a:t>Cw</a:t>
            </a:r>
            <a:r>
              <a:rPr lang="en-CA" sz="3200" b="1" dirty="0">
                <a:solidFill>
                  <a:schemeClr val="tx1">
                    <a:lumMod val="65000"/>
                    <a:lumOff val="35000"/>
                  </a:schemeClr>
                </a:solidFill>
              </a:rPr>
              <a:t> </a:t>
            </a:r>
            <a:r>
              <a:rPr lang="en-CA" sz="3200" b="1" dirty="0" smtClean="0">
                <a:solidFill>
                  <a:schemeClr val="tx1">
                    <a:lumMod val="65000"/>
                    <a:lumOff val="35000"/>
                  </a:schemeClr>
                </a:solidFill>
              </a:rPr>
              <a:t>Historical Planting</a:t>
            </a:r>
            <a:endParaRPr lang="en-CA" sz="3200" b="1" dirty="0">
              <a:solidFill>
                <a:schemeClr val="tx1">
                  <a:lumMod val="65000"/>
                  <a:lumOff val="35000"/>
                </a:schemeClr>
              </a:solidFill>
            </a:endParaRP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28385" y="873995"/>
            <a:ext cx="11172385" cy="5162651"/>
          </a:xfrm>
        </p:spPr>
      </p:pic>
      <p:sp>
        <p:nvSpPr>
          <p:cNvPr id="4" name="Slide Number Placeholder 3"/>
          <p:cNvSpPr>
            <a:spLocks noGrp="1"/>
          </p:cNvSpPr>
          <p:nvPr>
            <p:ph type="sldNum" sz="quarter" idx="12"/>
          </p:nvPr>
        </p:nvSpPr>
        <p:spPr/>
        <p:txBody>
          <a:bodyPr/>
          <a:lstStyle/>
          <a:p>
            <a:fld id="{CC2F8880-76A3-499B-BA5B-3D41D7C5D67E}" type="slidenum">
              <a:rPr lang="en-CA" smtClean="0">
                <a:solidFill>
                  <a:prstClr val="black">
                    <a:tint val="75000"/>
                  </a:prstClr>
                </a:solidFill>
              </a:rPr>
              <a:pPr/>
              <a:t>41</a:t>
            </a:fld>
            <a:endParaRPr lang="en-CA">
              <a:solidFill>
                <a:prstClr val="black">
                  <a:tint val="75000"/>
                </a:prstClr>
              </a:solidFill>
            </a:endParaRPr>
          </a:p>
        </p:txBody>
      </p:sp>
      <p:sp>
        <p:nvSpPr>
          <p:cNvPr id="6" name="TextBox 5"/>
          <p:cNvSpPr txBox="1"/>
          <p:nvPr/>
        </p:nvSpPr>
        <p:spPr>
          <a:xfrm>
            <a:off x="395087" y="6021288"/>
            <a:ext cx="8064896" cy="646331"/>
          </a:xfrm>
          <a:prstGeom prst="rect">
            <a:avLst/>
          </a:prstGeom>
          <a:solidFill>
            <a:schemeClr val="bg1"/>
          </a:solidFill>
        </p:spPr>
        <p:txBody>
          <a:bodyPr wrap="square" rtlCol="0">
            <a:spAutoFit/>
          </a:bodyPr>
          <a:lstStyle/>
          <a:p>
            <a:pPr algn="l"/>
            <a:r>
              <a:rPr lang="en-CA" sz="1800" b="0" dirty="0" smtClean="0"/>
              <a:t>Historical </a:t>
            </a:r>
            <a:r>
              <a:rPr lang="en-CA" sz="1800" b="0" dirty="0"/>
              <a:t>Planting (trees) </a:t>
            </a:r>
            <a:r>
              <a:rPr lang="en-CA" sz="1800" b="0" dirty="0" smtClean="0"/>
              <a:t>of Class A seed - by </a:t>
            </a:r>
            <a:r>
              <a:rPr lang="en-CA" sz="1800" b="0" dirty="0"/>
              <a:t>BEC variant </a:t>
            </a:r>
            <a:r>
              <a:rPr lang="en-CA" sz="1800" b="0" dirty="0" smtClean="0"/>
              <a:t>based on an annual Five Year Average   </a:t>
            </a:r>
            <a:r>
              <a:rPr lang="en-CA" sz="1800" b="0" dirty="0" smtClean="0">
                <a:solidFill>
                  <a:srgbClr val="0070C0"/>
                </a:solidFill>
              </a:rPr>
              <a:t>Source: RESULTS</a:t>
            </a:r>
            <a:endParaRPr lang="en-CA" sz="1800" b="0" dirty="0">
              <a:solidFill>
                <a:srgbClr val="0070C0"/>
              </a:solidFill>
            </a:endParaRPr>
          </a:p>
        </p:txBody>
      </p:sp>
    </p:spTree>
    <p:extLst>
      <p:ext uri="{BB962C8B-B14F-4D97-AF65-F5344CB8AC3E}">
        <p14:creationId xmlns:p14="http://schemas.microsoft.com/office/powerpoint/2010/main" val="59490914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pPr algn="l"/>
            <a:r>
              <a:rPr lang="en-CA" sz="3200" b="1" dirty="0" smtClean="0">
                <a:solidFill>
                  <a:schemeClr val="tx1">
                    <a:lumMod val="65000"/>
                    <a:lumOff val="35000"/>
                  </a:schemeClr>
                </a:solidFill>
              </a:rPr>
              <a:t>Gap Analysis – </a:t>
            </a:r>
            <a:r>
              <a:rPr lang="en-CA" sz="3200" b="1" dirty="0" err="1" smtClean="0">
                <a:solidFill>
                  <a:schemeClr val="tx1">
                    <a:lumMod val="65000"/>
                    <a:lumOff val="35000"/>
                  </a:schemeClr>
                </a:solidFill>
              </a:rPr>
              <a:t>Cw</a:t>
            </a:r>
            <a:r>
              <a:rPr lang="en-CA" sz="3200" b="1" dirty="0" smtClean="0">
                <a:solidFill>
                  <a:schemeClr val="tx1">
                    <a:lumMod val="65000"/>
                    <a:lumOff val="35000"/>
                  </a:schemeClr>
                </a:solidFill>
              </a:rPr>
              <a:t> Class A Inventory in SPAR</a:t>
            </a:r>
            <a:endParaRPr lang="en-CA" sz="3200" b="1" dirty="0">
              <a:solidFill>
                <a:schemeClr val="tx1">
                  <a:lumMod val="65000"/>
                  <a:lumOff val="35000"/>
                </a:schemeClr>
              </a:solidFill>
            </a:endParaRPr>
          </a:p>
        </p:txBody>
      </p:sp>
      <p:sp>
        <p:nvSpPr>
          <p:cNvPr id="4" name="Slide Number Placeholder 3"/>
          <p:cNvSpPr>
            <a:spLocks noGrp="1"/>
          </p:cNvSpPr>
          <p:nvPr>
            <p:ph type="sldNum" sz="quarter" idx="12"/>
          </p:nvPr>
        </p:nvSpPr>
        <p:spPr/>
        <p:txBody>
          <a:bodyPr/>
          <a:lstStyle/>
          <a:p>
            <a:fld id="{CC2F8880-76A3-499B-BA5B-3D41D7C5D67E}" type="slidenum">
              <a:rPr lang="en-CA" smtClean="0">
                <a:solidFill>
                  <a:prstClr val="black">
                    <a:tint val="75000"/>
                  </a:prstClr>
                </a:solidFill>
              </a:rPr>
              <a:pPr/>
              <a:t>42</a:t>
            </a:fld>
            <a:endParaRPr lang="en-CA" dirty="0">
              <a:solidFill>
                <a:prstClr val="black">
                  <a:tint val="75000"/>
                </a:prstClr>
              </a:solidFill>
            </a:endParaRPr>
          </a:p>
        </p:txBody>
      </p:sp>
      <p:sp>
        <p:nvSpPr>
          <p:cNvPr id="7" name="TextBox 6"/>
          <p:cNvSpPr txBox="1"/>
          <p:nvPr/>
        </p:nvSpPr>
        <p:spPr>
          <a:xfrm>
            <a:off x="179512" y="5192605"/>
            <a:ext cx="5760640" cy="1477328"/>
          </a:xfrm>
          <a:prstGeom prst="rect">
            <a:avLst/>
          </a:prstGeom>
          <a:solidFill>
            <a:schemeClr val="bg1"/>
          </a:solidFill>
        </p:spPr>
        <p:txBody>
          <a:bodyPr wrap="square" rtlCol="0">
            <a:spAutoFit/>
          </a:bodyPr>
          <a:lstStyle/>
          <a:p>
            <a:pPr algn="l"/>
            <a:r>
              <a:rPr lang="en-CA" sz="1800" b="0" dirty="0" smtClean="0"/>
              <a:t>Inventory is based on seed currently in the bank (potential trees) - proportioned </a:t>
            </a:r>
            <a:r>
              <a:rPr lang="en-CA" sz="1800" b="0" dirty="0"/>
              <a:t>to </a:t>
            </a:r>
            <a:r>
              <a:rPr lang="en-CA" sz="1800" b="0" dirty="0" smtClean="0"/>
              <a:t>BEC variants (based on the </a:t>
            </a:r>
            <a:r>
              <a:rPr lang="en-CA" sz="1800" b="0" dirty="0"/>
              <a:t>proportion of </a:t>
            </a:r>
            <a:r>
              <a:rPr lang="en-CA" sz="1800" b="0" dirty="0" smtClean="0"/>
              <a:t>each BEC </a:t>
            </a:r>
            <a:r>
              <a:rPr lang="en-CA" sz="1800" b="0" dirty="0" err="1" smtClean="0"/>
              <a:t>var</a:t>
            </a:r>
            <a:r>
              <a:rPr lang="en-CA" sz="1800" b="0" dirty="0" smtClean="0"/>
              <a:t> to the </a:t>
            </a:r>
            <a:r>
              <a:rPr lang="en-CA" sz="1800" b="0" dirty="0"/>
              <a:t>gross </a:t>
            </a:r>
            <a:r>
              <a:rPr lang="en-CA" sz="1800" b="0" dirty="0" smtClean="0"/>
              <a:t>seed </a:t>
            </a:r>
            <a:r>
              <a:rPr lang="en-CA" sz="1800" b="0" dirty="0"/>
              <a:t>deployment area (CBST AOU) for </a:t>
            </a:r>
            <a:r>
              <a:rPr lang="en-CA" sz="1800" b="0" dirty="0" smtClean="0"/>
              <a:t>the </a:t>
            </a:r>
            <a:r>
              <a:rPr lang="en-CA" sz="1800" b="0" dirty="0" err="1" smtClean="0"/>
              <a:t>Sp</a:t>
            </a:r>
            <a:r>
              <a:rPr lang="en-CA" sz="1800" b="0" dirty="0" smtClean="0"/>
              <a:t> </a:t>
            </a:r>
            <a:r>
              <a:rPr lang="en-CA" sz="1800" b="0" dirty="0" err="1" smtClean="0"/>
              <a:t>BECvar</a:t>
            </a:r>
            <a:r>
              <a:rPr lang="en-CA" sz="1800" b="0" dirty="0" smtClean="0"/>
              <a:t> combination  </a:t>
            </a:r>
            <a:r>
              <a:rPr lang="en-CA" sz="1800" b="0" dirty="0" smtClean="0">
                <a:solidFill>
                  <a:srgbClr val="0070C0"/>
                </a:solidFill>
              </a:rPr>
              <a:t>Source: SPAR</a:t>
            </a:r>
            <a:endParaRPr lang="en-CA" sz="1800" b="0" dirty="0">
              <a:solidFill>
                <a:srgbClr val="0070C0"/>
              </a:solidFill>
            </a:endParaRPr>
          </a:p>
        </p:txBody>
      </p:sp>
      <p:sp>
        <p:nvSpPr>
          <p:cNvPr id="12" name="TextBox 11"/>
          <p:cNvSpPr txBox="1"/>
          <p:nvPr/>
        </p:nvSpPr>
        <p:spPr>
          <a:xfrm>
            <a:off x="6156176" y="5284938"/>
            <a:ext cx="2808312" cy="646331"/>
          </a:xfrm>
          <a:prstGeom prst="rect">
            <a:avLst/>
          </a:prstGeom>
          <a:solidFill>
            <a:schemeClr val="bg1"/>
          </a:solidFill>
        </p:spPr>
        <p:txBody>
          <a:bodyPr wrap="square" rtlCol="0">
            <a:spAutoFit/>
          </a:bodyPr>
          <a:lstStyle/>
          <a:p>
            <a:r>
              <a:rPr lang="en-CA" sz="1800" b="0" dirty="0" smtClean="0"/>
              <a:t>Cells highlighted by </a:t>
            </a:r>
            <a:r>
              <a:rPr lang="en-CA" sz="1800" b="0" dirty="0" smtClean="0">
                <a:solidFill>
                  <a:srgbClr val="00B050"/>
                </a:solidFill>
              </a:rPr>
              <a:t>green dots </a:t>
            </a:r>
            <a:r>
              <a:rPr lang="en-CA" sz="1800" b="0" dirty="0" smtClean="0"/>
              <a:t> = CBST AOU</a:t>
            </a:r>
            <a:endParaRPr lang="en-CA" sz="1800" b="0" dirty="0"/>
          </a:p>
        </p:txBody>
      </p:sp>
      <p:pic>
        <p:nvPicPr>
          <p:cNvPr id="307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87608" y="620688"/>
            <a:ext cx="9213960" cy="4464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8361578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70897" y="116632"/>
            <a:ext cx="9324528" cy="1143000"/>
          </a:xfrm>
        </p:spPr>
        <p:txBody>
          <a:bodyPr>
            <a:normAutofit/>
          </a:bodyPr>
          <a:lstStyle/>
          <a:p>
            <a:pPr algn="l"/>
            <a:r>
              <a:rPr lang="en-CA" sz="3000" b="1" dirty="0" smtClean="0">
                <a:solidFill>
                  <a:schemeClr val="tx1">
                    <a:lumMod val="65000"/>
                    <a:lumOff val="35000"/>
                  </a:schemeClr>
                </a:solidFill>
              </a:rPr>
              <a:t>Gap Analysis – </a:t>
            </a:r>
            <a:r>
              <a:rPr lang="en-CA" sz="3000" b="1" dirty="0" err="1" smtClean="0">
                <a:solidFill>
                  <a:schemeClr val="tx1">
                    <a:lumMod val="65000"/>
                    <a:lumOff val="35000"/>
                  </a:schemeClr>
                </a:solidFill>
              </a:rPr>
              <a:t>Cw</a:t>
            </a:r>
            <a:r>
              <a:rPr lang="en-CA" sz="3000" b="1" dirty="0" smtClean="0">
                <a:solidFill>
                  <a:schemeClr val="tx1">
                    <a:lumMod val="65000"/>
                    <a:lumOff val="35000"/>
                  </a:schemeClr>
                </a:solidFill>
              </a:rPr>
              <a:t> Surplus and Deficits (CBST)</a:t>
            </a:r>
            <a:endParaRPr lang="en-CA" sz="3000" b="1" dirty="0">
              <a:solidFill>
                <a:schemeClr val="tx1">
                  <a:lumMod val="65000"/>
                  <a:lumOff val="35000"/>
                </a:schemeClr>
              </a:solidFill>
            </a:endParaRPr>
          </a:p>
        </p:txBody>
      </p:sp>
      <p:sp>
        <p:nvSpPr>
          <p:cNvPr id="4" name="Slide Number Placeholder 3"/>
          <p:cNvSpPr>
            <a:spLocks noGrp="1"/>
          </p:cNvSpPr>
          <p:nvPr>
            <p:ph type="sldNum" sz="quarter" idx="12"/>
          </p:nvPr>
        </p:nvSpPr>
        <p:spPr/>
        <p:txBody>
          <a:bodyPr/>
          <a:lstStyle/>
          <a:p>
            <a:fld id="{CC2F8880-76A3-499B-BA5B-3D41D7C5D67E}" type="slidenum">
              <a:rPr lang="en-CA" smtClean="0">
                <a:solidFill>
                  <a:prstClr val="black">
                    <a:tint val="75000"/>
                  </a:prstClr>
                </a:solidFill>
              </a:rPr>
              <a:pPr/>
              <a:t>43</a:t>
            </a:fld>
            <a:endParaRPr lang="en-CA">
              <a:solidFill>
                <a:prstClr val="black">
                  <a:tint val="75000"/>
                </a:prstClr>
              </a:solidFill>
            </a:endParaRPr>
          </a:p>
        </p:txBody>
      </p:sp>
      <p:sp>
        <p:nvSpPr>
          <p:cNvPr id="7" name="TextBox 6"/>
          <p:cNvSpPr txBox="1"/>
          <p:nvPr/>
        </p:nvSpPr>
        <p:spPr>
          <a:xfrm>
            <a:off x="170897" y="5330825"/>
            <a:ext cx="4680520" cy="923330"/>
          </a:xfrm>
          <a:prstGeom prst="rect">
            <a:avLst/>
          </a:prstGeom>
          <a:solidFill>
            <a:schemeClr val="bg1"/>
          </a:solidFill>
        </p:spPr>
        <p:txBody>
          <a:bodyPr wrap="square" rtlCol="0">
            <a:spAutoFit/>
          </a:bodyPr>
          <a:lstStyle/>
          <a:p>
            <a:pPr algn="l"/>
            <a:r>
              <a:rPr lang="en-CA" sz="1800" b="0" dirty="0" smtClean="0"/>
              <a:t>Surplus-Deficit (trees) is based on SPAR Inventory minus Historical Planting by BEC variant </a:t>
            </a:r>
            <a:r>
              <a:rPr lang="en-CA" sz="1800" b="0" dirty="0" smtClean="0">
                <a:solidFill>
                  <a:srgbClr val="0070C0"/>
                </a:solidFill>
              </a:rPr>
              <a:t>Source: GIS-based spatial overlay</a:t>
            </a:r>
            <a:endParaRPr lang="en-CA" sz="1800" b="0" dirty="0">
              <a:solidFill>
                <a:srgbClr val="0070C0"/>
              </a:solidFill>
            </a:endParaRPr>
          </a:p>
        </p:txBody>
      </p:sp>
      <p:sp>
        <p:nvSpPr>
          <p:cNvPr id="9" name="TextBox 8"/>
          <p:cNvSpPr txBox="1"/>
          <p:nvPr/>
        </p:nvSpPr>
        <p:spPr>
          <a:xfrm>
            <a:off x="5580112" y="5438547"/>
            <a:ext cx="3168352" cy="701731"/>
          </a:xfrm>
          <a:prstGeom prst="rect">
            <a:avLst/>
          </a:prstGeom>
          <a:solidFill>
            <a:schemeClr val="bg1"/>
          </a:solidFill>
        </p:spPr>
        <p:txBody>
          <a:bodyPr wrap="square" rtlCol="0">
            <a:spAutoFit/>
          </a:bodyPr>
          <a:lstStyle/>
          <a:p>
            <a:r>
              <a:rPr lang="en-CA" sz="1800" b="1" dirty="0" smtClean="0">
                <a:solidFill>
                  <a:srgbClr val="00B050"/>
                </a:solidFill>
              </a:rPr>
              <a:t>Green</a:t>
            </a:r>
            <a:r>
              <a:rPr lang="en-CA" sz="1800" dirty="0" smtClean="0"/>
              <a:t> cells = Surplus</a:t>
            </a:r>
          </a:p>
          <a:p>
            <a:r>
              <a:rPr lang="en-CA" sz="1800" b="1" dirty="0" smtClean="0">
                <a:solidFill>
                  <a:srgbClr val="FF0000"/>
                </a:solidFill>
              </a:rPr>
              <a:t>Red</a:t>
            </a:r>
            <a:r>
              <a:rPr lang="en-CA" sz="1800" dirty="0" smtClean="0"/>
              <a:t> cells = Deficit</a:t>
            </a:r>
            <a:endParaRPr lang="en-CA" sz="1800" dirty="0"/>
          </a:p>
        </p:txBody>
      </p:sp>
      <p:pic>
        <p:nvPicPr>
          <p:cNvPr id="4098"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52536" y="908720"/>
            <a:ext cx="9291117" cy="39021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6664344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340768"/>
            <a:ext cx="8229600" cy="792088"/>
          </a:xfrm>
        </p:spPr>
        <p:txBody>
          <a:bodyPr>
            <a:normAutofit/>
          </a:bodyPr>
          <a:lstStyle/>
          <a:p>
            <a:pPr algn="l"/>
            <a:r>
              <a:rPr lang="en-CA" sz="2800" dirty="0" smtClean="0">
                <a:solidFill>
                  <a:srgbClr val="0070C0"/>
                </a:solidFill>
              </a:rPr>
              <a:t>Options to address deficits</a:t>
            </a:r>
            <a:endParaRPr lang="en-CA" sz="2800" dirty="0">
              <a:solidFill>
                <a:srgbClr val="0070C0"/>
              </a:solidFill>
            </a:endParaRPr>
          </a:p>
        </p:txBody>
      </p:sp>
      <p:sp>
        <p:nvSpPr>
          <p:cNvPr id="3" name="Content Placeholder 2"/>
          <p:cNvSpPr>
            <a:spLocks noGrp="1"/>
          </p:cNvSpPr>
          <p:nvPr>
            <p:ph idx="1"/>
          </p:nvPr>
        </p:nvSpPr>
        <p:spPr>
          <a:xfrm>
            <a:off x="395536" y="2132856"/>
            <a:ext cx="8352928" cy="3744416"/>
          </a:xfrm>
        </p:spPr>
        <p:txBody>
          <a:bodyPr>
            <a:normAutofit/>
          </a:bodyPr>
          <a:lstStyle/>
          <a:p>
            <a:r>
              <a:rPr lang="en-CA" dirty="0" smtClean="0"/>
              <a:t>In the transition period, use GBST transfer standards</a:t>
            </a:r>
          </a:p>
          <a:p>
            <a:r>
              <a:rPr lang="en-CA" dirty="0"/>
              <a:t>Use A Class seed from the BEC variant with the highest genetic suitability match - POLICY OPTION </a:t>
            </a:r>
          </a:p>
          <a:p>
            <a:r>
              <a:rPr lang="en-CA" dirty="0"/>
              <a:t>Use A Class seed from US (if it exists &amp; is available) </a:t>
            </a:r>
          </a:p>
          <a:p>
            <a:r>
              <a:rPr lang="en-CA" dirty="0" smtClean="0"/>
              <a:t>A </a:t>
            </a:r>
            <a:r>
              <a:rPr lang="en-CA" dirty="0"/>
              <a:t>new </a:t>
            </a:r>
            <a:r>
              <a:rPr lang="en-CA" dirty="0" smtClean="0"/>
              <a:t>Orchard with </a:t>
            </a:r>
            <a:r>
              <a:rPr lang="en-CA" dirty="0"/>
              <a:t>parents from drier </a:t>
            </a:r>
            <a:r>
              <a:rPr lang="en-CA" dirty="0" smtClean="0"/>
              <a:t>and warmer </a:t>
            </a:r>
            <a:r>
              <a:rPr lang="en-CA" dirty="0" err="1" smtClean="0"/>
              <a:t>BECvars</a:t>
            </a:r>
            <a:r>
              <a:rPr lang="en-CA" dirty="0" smtClean="0"/>
              <a:t> (BC or US) could be established.</a:t>
            </a:r>
          </a:p>
          <a:p>
            <a:r>
              <a:rPr lang="en-CA" dirty="0" smtClean="0"/>
              <a:t>Infuse existing orchards with drier warmer parents.</a:t>
            </a:r>
          </a:p>
          <a:p>
            <a:r>
              <a:rPr lang="en-CA" dirty="0" smtClean="0"/>
              <a:t>Use </a:t>
            </a:r>
            <a:r>
              <a:rPr lang="en-CA" dirty="0"/>
              <a:t>B Class </a:t>
            </a:r>
            <a:r>
              <a:rPr lang="en-CA" dirty="0" smtClean="0"/>
              <a:t>seed (BC or US)</a:t>
            </a:r>
            <a:endParaRPr lang="en-CA" dirty="0"/>
          </a:p>
          <a:p>
            <a:endParaRPr lang="en-CA" dirty="0" smtClean="0"/>
          </a:p>
          <a:p>
            <a:endParaRPr lang="en-CA" dirty="0"/>
          </a:p>
          <a:p>
            <a:endParaRPr lang="en-CA" dirty="0" smtClean="0"/>
          </a:p>
          <a:p>
            <a:endParaRPr lang="en-CA" dirty="0"/>
          </a:p>
        </p:txBody>
      </p:sp>
      <p:sp>
        <p:nvSpPr>
          <p:cNvPr id="4" name="Slide Number Placeholder 3"/>
          <p:cNvSpPr>
            <a:spLocks noGrp="1"/>
          </p:cNvSpPr>
          <p:nvPr>
            <p:ph type="sldNum" sz="quarter" idx="12"/>
          </p:nvPr>
        </p:nvSpPr>
        <p:spPr/>
        <p:txBody>
          <a:bodyPr/>
          <a:lstStyle/>
          <a:p>
            <a:fld id="{CC2F8880-76A3-499B-BA5B-3D41D7C5D67E}" type="slidenum">
              <a:rPr lang="en-CA" smtClean="0">
                <a:solidFill>
                  <a:prstClr val="black">
                    <a:tint val="75000"/>
                  </a:prstClr>
                </a:solidFill>
              </a:rPr>
              <a:pPr/>
              <a:t>44</a:t>
            </a:fld>
            <a:endParaRPr lang="en-CA">
              <a:solidFill>
                <a:prstClr val="black">
                  <a:tint val="75000"/>
                </a:prstClr>
              </a:solidFill>
            </a:endParaRPr>
          </a:p>
        </p:txBody>
      </p:sp>
    </p:spTree>
    <p:extLst>
      <p:ext uri="{BB962C8B-B14F-4D97-AF65-F5344CB8AC3E}">
        <p14:creationId xmlns:p14="http://schemas.microsoft.com/office/powerpoint/2010/main" val="375081574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9552" y="2132856"/>
            <a:ext cx="8229600" cy="3744416"/>
          </a:xfrm>
        </p:spPr>
        <p:txBody>
          <a:bodyPr/>
          <a:lstStyle/>
          <a:p>
            <a:r>
              <a:rPr lang="en-CA" dirty="0" smtClean="0"/>
              <a:t>Overlaps in deployment between interim planning units are substantive.  Check specific deployment </a:t>
            </a:r>
            <a:r>
              <a:rPr lang="en-CA" dirty="0" err="1" smtClean="0"/>
              <a:t>BECvars</a:t>
            </a:r>
            <a:r>
              <a:rPr lang="en-CA" dirty="0" smtClean="0"/>
              <a:t> and inventory before considering collections.</a:t>
            </a:r>
          </a:p>
          <a:p>
            <a:r>
              <a:rPr lang="en-CA" dirty="0" smtClean="0"/>
              <a:t>Keep collections to 2 to 5 years supply at most – unless you know there is a longer term need.</a:t>
            </a:r>
          </a:p>
          <a:p>
            <a:r>
              <a:rPr lang="en-CA" dirty="0" smtClean="0"/>
              <a:t>Expect new or modified orchards in 5 to 10 years.</a:t>
            </a:r>
            <a:endParaRPr lang="en-CA" dirty="0"/>
          </a:p>
          <a:p>
            <a:endParaRPr lang="en-CA" dirty="0"/>
          </a:p>
          <a:p>
            <a:pPr marL="0" indent="0">
              <a:buNone/>
            </a:pPr>
            <a:endParaRPr lang="en-CA" dirty="0" smtClean="0"/>
          </a:p>
        </p:txBody>
      </p:sp>
      <p:sp>
        <p:nvSpPr>
          <p:cNvPr id="3" name="Slide Number Placeholder 2"/>
          <p:cNvSpPr>
            <a:spLocks noGrp="1"/>
          </p:cNvSpPr>
          <p:nvPr>
            <p:ph type="sldNum" sz="quarter" idx="12"/>
          </p:nvPr>
        </p:nvSpPr>
        <p:spPr/>
        <p:txBody>
          <a:bodyPr/>
          <a:lstStyle/>
          <a:p>
            <a:fld id="{B8306A44-7C73-4AA1-9714-8D5564208567}" type="slidenum">
              <a:rPr lang="en-CA" smtClean="0"/>
              <a:pPr/>
              <a:t>45</a:t>
            </a:fld>
            <a:endParaRPr lang="en-CA"/>
          </a:p>
        </p:txBody>
      </p:sp>
      <p:sp>
        <p:nvSpPr>
          <p:cNvPr id="4" name="Title 1"/>
          <p:cNvSpPr txBox="1">
            <a:spLocks/>
          </p:cNvSpPr>
          <p:nvPr/>
        </p:nvSpPr>
        <p:spPr>
          <a:xfrm>
            <a:off x="539552" y="1340768"/>
            <a:ext cx="8229600" cy="720080"/>
          </a:xfrm>
          <a:prstGeom prst="rect">
            <a:avLst/>
          </a:prstGeom>
        </p:spPr>
        <p:txBody>
          <a:bodyPr/>
          <a:lst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pPr algn="l"/>
            <a:r>
              <a:rPr lang="en-CA" sz="2800" b="0" kern="0" dirty="0" smtClean="0">
                <a:solidFill>
                  <a:srgbClr val="0070C0"/>
                </a:solidFill>
              </a:rPr>
              <a:t>Seed Supply Planning under CBST</a:t>
            </a:r>
            <a:endParaRPr lang="en-CA" sz="2800" b="0" kern="0" dirty="0">
              <a:solidFill>
                <a:srgbClr val="0070C0"/>
              </a:solidFill>
            </a:endParaRPr>
          </a:p>
        </p:txBody>
      </p:sp>
    </p:spTree>
    <p:extLst>
      <p:ext uri="{BB962C8B-B14F-4D97-AF65-F5344CB8AC3E}">
        <p14:creationId xmlns:p14="http://schemas.microsoft.com/office/powerpoint/2010/main" val="410647298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8306A44-7C73-4AA1-9714-8D5564208567}" type="slidenum">
              <a:rPr lang="en-CA" smtClean="0"/>
              <a:pPr/>
              <a:t>46</a:t>
            </a:fld>
            <a:endParaRPr lang="en-CA"/>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343" y="1028700"/>
            <a:ext cx="7543800" cy="582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le 1"/>
          <p:cNvSpPr txBox="1">
            <a:spLocks/>
          </p:cNvSpPr>
          <p:nvPr/>
        </p:nvSpPr>
        <p:spPr>
          <a:xfrm>
            <a:off x="914400" y="1268760"/>
            <a:ext cx="8229600" cy="1143000"/>
          </a:xfrm>
          <a:prstGeom prst="rect">
            <a:avLst/>
          </a:prstGeom>
        </p:spPr>
        <p:txBody>
          <a:bodyPr/>
          <a:lst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pPr algn="l"/>
            <a:r>
              <a:rPr lang="en-CA" sz="2800" b="0" kern="0" dirty="0" smtClean="0">
                <a:solidFill>
                  <a:srgbClr val="0070C0"/>
                </a:solidFill>
              </a:rPr>
              <a:t>Schematic of Quantified Impact Analysis:</a:t>
            </a:r>
            <a:endParaRPr lang="en-CA" sz="2800" b="0" kern="0" dirty="0">
              <a:solidFill>
                <a:srgbClr val="0070C0"/>
              </a:solidFill>
            </a:endParaRPr>
          </a:p>
        </p:txBody>
      </p:sp>
    </p:spTree>
    <p:extLst>
      <p:ext uri="{BB962C8B-B14F-4D97-AF65-F5344CB8AC3E}">
        <p14:creationId xmlns:p14="http://schemas.microsoft.com/office/powerpoint/2010/main" val="235707727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9552" y="2132856"/>
            <a:ext cx="8229600" cy="4248472"/>
          </a:xfrm>
        </p:spPr>
        <p:txBody>
          <a:bodyPr/>
          <a:lstStyle/>
          <a:p>
            <a:endParaRPr lang="en-CA" dirty="0"/>
          </a:p>
          <a:p>
            <a:endParaRPr lang="en-CA" dirty="0" smtClean="0"/>
          </a:p>
          <a:p>
            <a:endParaRPr lang="en-CA" dirty="0"/>
          </a:p>
        </p:txBody>
      </p:sp>
      <p:sp>
        <p:nvSpPr>
          <p:cNvPr id="3" name="Slide Number Placeholder 2"/>
          <p:cNvSpPr>
            <a:spLocks noGrp="1"/>
          </p:cNvSpPr>
          <p:nvPr>
            <p:ph type="sldNum" sz="quarter" idx="12"/>
          </p:nvPr>
        </p:nvSpPr>
        <p:spPr/>
        <p:txBody>
          <a:bodyPr/>
          <a:lstStyle/>
          <a:p>
            <a:fld id="{B8306A44-7C73-4AA1-9714-8D5564208567}" type="slidenum">
              <a:rPr lang="en-CA" smtClean="0"/>
              <a:pPr/>
              <a:t>47</a:t>
            </a:fld>
            <a:endParaRPr lang="en-CA"/>
          </a:p>
        </p:txBody>
      </p:sp>
      <p:sp>
        <p:nvSpPr>
          <p:cNvPr id="4" name="Title 1"/>
          <p:cNvSpPr txBox="1">
            <a:spLocks/>
          </p:cNvSpPr>
          <p:nvPr/>
        </p:nvSpPr>
        <p:spPr>
          <a:xfrm>
            <a:off x="539552" y="1340768"/>
            <a:ext cx="8229600" cy="1008112"/>
          </a:xfrm>
          <a:prstGeom prst="rect">
            <a:avLst/>
          </a:prstGeom>
        </p:spPr>
        <p:txBody>
          <a:bodyPr/>
          <a:lst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pPr algn="l"/>
            <a:r>
              <a:rPr lang="en-CA" sz="2800" b="0" kern="0" dirty="0" smtClean="0">
                <a:solidFill>
                  <a:srgbClr val="0070C0"/>
                </a:solidFill>
              </a:rPr>
              <a:t>Impacts on TFL 37 (North </a:t>
            </a:r>
            <a:r>
              <a:rPr lang="en-CA" sz="2800" b="0" kern="0" dirty="0" err="1" smtClean="0">
                <a:solidFill>
                  <a:srgbClr val="0070C0"/>
                </a:solidFill>
              </a:rPr>
              <a:t>Vanc</a:t>
            </a:r>
            <a:r>
              <a:rPr lang="en-CA" sz="2800" b="0" kern="0" dirty="0" smtClean="0">
                <a:solidFill>
                  <a:srgbClr val="0070C0"/>
                </a:solidFill>
              </a:rPr>
              <a:t> Island), all species</a:t>
            </a:r>
            <a:endParaRPr lang="en-CA" sz="2800" b="0" kern="0" dirty="0">
              <a:solidFill>
                <a:srgbClr val="0070C0"/>
              </a:solidFill>
            </a:endParaRPr>
          </a:p>
        </p:txBody>
      </p:sp>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05" y="2132856"/>
            <a:ext cx="9141058" cy="26605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1162519" y="2132856"/>
            <a:ext cx="3426610" cy="461665"/>
          </a:xfrm>
          <a:prstGeom prst="rect">
            <a:avLst/>
          </a:prstGeom>
          <a:noFill/>
        </p:spPr>
        <p:txBody>
          <a:bodyPr wrap="square" rtlCol="0">
            <a:spAutoFit/>
          </a:bodyPr>
          <a:lstStyle/>
          <a:p>
            <a:r>
              <a:rPr lang="en-CA" dirty="0" smtClean="0"/>
              <a:t>A class seed only</a:t>
            </a:r>
            <a:endParaRPr lang="en-CA" dirty="0"/>
          </a:p>
        </p:txBody>
      </p:sp>
    </p:spTree>
    <p:extLst>
      <p:ext uri="{BB962C8B-B14F-4D97-AF65-F5344CB8AC3E}">
        <p14:creationId xmlns:p14="http://schemas.microsoft.com/office/powerpoint/2010/main" val="373502302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38448" y="2132856"/>
            <a:ext cx="8229600" cy="4248472"/>
          </a:xfrm>
        </p:spPr>
        <p:txBody>
          <a:bodyPr/>
          <a:lstStyle/>
          <a:p>
            <a:endParaRPr lang="en-CA" dirty="0"/>
          </a:p>
          <a:p>
            <a:endParaRPr lang="en-CA" dirty="0" smtClean="0"/>
          </a:p>
          <a:p>
            <a:endParaRPr lang="en-CA" dirty="0" smtClean="0"/>
          </a:p>
          <a:p>
            <a:endParaRPr lang="en-CA" dirty="0"/>
          </a:p>
        </p:txBody>
      </p:sp>
      <p:sp>
        <p:nvSpPr>
          <p:cNvPr id="3" name="Slide Number Placeholder 2"/>
          <p:cNvSpPr>
            <a:spLocks noGrp="1"/>
          </p:cNvSpPr>
          <p:nvPr>
            <p:ph type="sldNum" sz="quarter" idx="12"/>
          </p:nvPr>
        </p:nvSpPr>
        <p:spPr/>
        <p:txBody>
          <a:bodyPr/>
          <a:lstStyle/>
          <a:p>
            <a:fld id="{B8306A44-7C73-4AA1-9714-8D5564208567}" type="slidenum">
              <a:rPr lang="en-CA" smtClean="0"/>
              <a:pPr/>
              <a:t>48</a:t>
            </a:fld>
            <a:endParaRPr lang="en-CA"/>
          </a:p>
        </p:txBody>
      </p:sp>
      <p:sp>
        <p:nvSpPr>
          <p:cNvPr id="4" name="Title 1"/>
          <p:cNvSpPr txBox="1">
            <a:spLocks/>
          </p:cNvSpPr>
          <p:nvPr/>
        </p:nvSpPr>
        <p:spPr>
          <a:xfrm>
            <a:off x="539552" y="1340768"/>
            <a:ext cx="8229600" cy="792088"/>
          </a:xfrm>
          <a:prstGeom prst="rect">
            <a:avLst/>
          </a:prstGeom>
        </p:spPr>
        <p:txBody>
          <a:bodyPr/>
          <a:lst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pPr algn="l"/>
            <a:r>
              <a:rPr lang="en-CA" sz="2800" b="0" kern="0" dirty="0">
                <a:solidFill>
                  <a:srgbClr val="0070C0"/>
                </a:solidFill>
              </a:rPr>
              <a:t>Impacts </a:t>
            </a:r>
            <a:r>
              <a:rPr lang="en-CA" sz="2800" b="0" kern="0" dirty="0" smtClean="0">
                <a:solidFill>
                  <a:srgbClr val="0070C0"/>
                </a:solidFill>
              </a:rPr>
              <a:t>on </a:t>
            </a:r>
            <a:r>
              <a:rPr lang="en-CA" sz="2800" b="0" kern="0" dirty="0" err="1" smtClean="0">
                <a:solidFill>
                  <a:srgbClr val="0070C0"/>
                </a:solidFill>
              </a:rPr>
              <a:t>Bulkley</a:t>
            </a:r>
            <a:r>
              <a:rPr lang="en-CA" sz="2800" b="0" kern="0" dirty="0" smtClean="0">
                <a:solidFill>
                  <a:srgbClr val="0070C0"/>
                </a:solidFill>
              </a:rPr>
              <a:t> TSA  -  </a:t>
            </a:r>
            <a:r>
              <a:rPr lang="en-CA" sz="2800" b="0" kern="0" dirty="0" err="1" smtClean="0">
                <a:solidFill>
                  <a:srgbClr val="0070C0"/>
                </a:solidFill>
              </a:rPr>
              <a:t>Fdi</a:t>
            </a:r>
            <a:r>
              <a:rPr lang="en-CA" sz="2800" b="0" kern="0" dirty="0" smtClean="0">
                <a:solidFill>
                  <a:srgbClr val="0070C0"/>
                </a:solidFill>
              </a:rPr>
              <a:t> AOU opportunities! </a:t>
            </a:r>
            <a:endParaRPr lang="en-CA" sz="2800" b="0" kern="0" dirty="0">
              <a:solidFill>
                <a:srgbClr val="0070C0"/>
              </a:solidFill>
            </a:endParaRPr>
          </a:p>
        </p:txBody>
      </p:sp>
      <p:pic>
        <p:nvPicPr>
          <p:cNvPr id="1024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9" y="2400922"/>
            <a:ext cx="9144000" cy="9568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le 1"/>
          <p:cNvSpPr txBox="1">
            <a:spLocks/>
          </p:cNvSpPr>
          <p:nvPr/>
        </p:nvSpPr>
        <p:spPr>
          <a:xfrm>
            <a:off x="459609" y="3501008"/>
            <a:ext cx="8229600" cy="1008112"/>
          </a:xfrm>
          <a:prstGeom prst="rect">
            <a:avLst/>
          </a:prstGeom>
        </p:spPr>
        <p:txBody>
          <a:bodyPr/>
          <a:lst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pPr algn="l"/>
            <a:r>
              <a:rPr lang="en-CA" sz="2800" b="0" kern="0" dirty="0" smtClean="0">
                <a:solidFill>
                  <a:srgbClr val="0070C0"/>
                </a:solidFill>
              </a:rPr>
              <a:t>Impacts on Revelstoke TSA  -  </a:t>
            </a:r>
            <a:r>
              <a:rPr lang="en-CA" sz="2800" b="0" kern="0" dirty="0" err="1" smtClean="0">
                <a:solidFill>
                  <a:srgbClr val="0070C0"/>
                </a:solidFill>
              </a:rPr>
              <a:t>Pli</a:t>
            </a:r>
            <a:r>
              <a:rPr lang="en-CA" sz="2800" b="0" kern="0" dirty="0" smtClean="0">
                <a:solidFill>
                  <a:srgbClr val="0070C0"/>
                </a:solidFill>
              </a:rPr>
              <a:t> AOU losses! </a:t>
            </a:r>
            <a:endParaRPr lang="en-CA" sz="2800" b="0" kern="0" dirty="0">
              <a:solidFill>
                <a:srgbClr val="0070C0"/>
              </a:solidFill>
            </a:endParaRPr>
          </a:p>
        </p:txBody>
      </p:sp>
      <p:pic>
        <p:nvPicPr>
          <p:cNvPr id="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923" y="4653136"/>
            <a:ext cx="9208663" cy="16448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323528" y="1902023"/>
            <a:ext cx="3426610" cy="461665"/>
          </a:xfrm>
          <a:prstGeom prst="rect">
            <a:avLst/>
          </a:prstGeom>
          <a:noFill/>
        </p:spPr>
        <p:txBody>
          <a:bodyPr wrap="square" rtlCol="0">
            <a:spAutoFit/>
          </a:bodyPr>
          <a:lstStyle/>
          <a:p>
            <a:r>
              <a:rPr lang="en-CA" dirty="0" smtClean="0"/>
              <a:t>A class seed only</a:t>
            </a:r>
            <a:endParaRPr lang="en-CA" dirty="0"/>
          </a:p>
        </p:txBody>
      </p:sp>
      <p:sp>
        <p:nvSpPr>
          <p:cNvPr id="11" name="TextBox 10"/>
          <p:cNvSpPr txBox="1"/>
          <p:nvPr/>
        </p:nvSpPr>
        <p:spPr>
          <a:xfrm>
            <a:off x="302036" y="4047455"/>
            <a:ext cx="3426610" cy="461665"/>
          </a:xfrm>
          <a:prstGeom prst="rect">
            <a:avLst/>
          </a:prstGeom>
          <a:noFill/>
        </p:spPr>
        <p:txBody>
          <a:bodyPr wrap="square" rtlCol="0">
            <a:spAutoFit/>
          </a:bodyPr>
          <a:lstStyle/>
          <a:p>
            <a:r>
              <a:rPr lang="en-CA" dirty="0" smtClean="0"/>
              <a:t>A class seed only</a:t>
            </a:r>
            <a:endParaRPr lang="en-CA" dirty="0"/>
          </a:p>
        </p:txBody>
      </p:sp>
    </p:spTree>
    <p:extLst>
      <p:ext uri="{BB962C8B-B14F-4D97-AF65-F5344CB8AC3E}">
        <p14:creationId xmlns:p14="http://schemas.microsoft.com/office/powerpoint/2010/main" val="32250617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9552" y="2443052"/>
            <a:ext cx="8229600" cy="3744416"/>
          </a:xfrm>
        </p:spPr>
        <p:txBody>
          <a:bodyPr/>
          <a:lstStyle/>
          <a:p>
            <a:r>
              <a:rPr lang="en-CA" dirty="0" smtClean="0"/>
              <a:t>Gap analysis </a:t>
            </a:r>
            <a:r>
              <a:rPr lang="en-CA" dirty="0"/>
              <a:t>and </a:t>
            </a:r>
            <a:r>
              <a:rPr lang="en-CA" dirty="0" smtClean="0"/>
              <a:t>Impact </a:t>
            </a:r>
            <a:r>
              <a:rPr lang="en-CA" dirty="0"/>
              <a:t>assessment tools </a:t>
            </a:r>
            <a:r>
              <a:rPr lang="en-CA" dirty="0" smtClean="0"/>
              <a:t>to be made available </a:t>
            </a:r>
            <a:r>
              <a:rPr lang="en-CA" dirty="0"/>
              <a:t>to all stakeholders / licensees </a:t>
            </a:r>
          </a:p>
          <a:p>
            <a:r>
              <a:rPr lang="en-CA" dirty="0" smtClean="0"/>
              <a:t>Broader </a:t>
            </a:r>
            <a:r>
              <a:rPr lang="en-CA" dirty="0"/>
              <a:t>stakeholder engagement on </a:t>
            </a:r>
            <a:r>
              <a:rPr lang="en-CA" dirty="0" smtClean="0"/>
              <a:t>transition plans and selected policy development</a:t>
            </a:r>
          </a:p>
          <a:p>
            <a:r>
              <a:rPr lang="en-CA" dirty="0"/>
              <a:t>Transition strategy and full implementation </a:t>
            </a:r>
            <a:r>
              <a:rPr lang="en-CA" dirty="0" smtClean="0"/>
              <a:t>plan</a:t>
            </a:r>
          </a:p>
          <a:p>
            <a:r>
              <a:rPr lang="en-CA" dirty="0"/>
              <a:t>Ongoing data and climate </a:t>
            </a:r>
            <a:r>
              <a:rPr lang="en-CA" dirty="0" smtClean="0"/>
              <a:t>updates</a:t>
            </a:r>
          </a:p>
          <a:p>
            <a:r>
              <a:rPr lang="en-CA" dirty="0" smtClean="0"/>
              <a:t>Monitoring </a:t>
            </a:r>
            <a:r>
              <a:rPr lang="en-CA" dirty="0"/>
              <a:t>framework </a:t>
            </a:r>
            <a:r>
              <a:rPr lang="en-CA" dirty="0" smtClean="0"/>
              <a:t>developed</a:t>
            </a:r>
            <a:endParaRPr lang="en-CA" dirty="0"/>
          </a:p>
          <a:p>
            <a:endParaRPr lang="en-CA" dirty="0"/>
          </a:p>
          <a:p>
            <a:endParaRPr lang="en-CA" dirty="0" smtClean="0"/>
          </a:p>
          <a:p>
            <a:endParaRPr lang="en-CA" dirty="0"/>
          </a:p>
        </p:txBody>
      </p:sp>
      <p:sp>
        <p:nvSpPr>
          <p:cNvPr id="3" name="Slide Number Placeholder 2"/>
          <p:cNvSpPr>
            <a:spLocks noGrp="1"/>
          </p:cNvSpPr>
          <p:nvPr>
            <p:ph type="sldNum" sz="quarter" idx="12"/>
          </p:nvPr>
        </p:nvSpPr>
        <p:spPr/>
        <p:txBody>
          <a:bodyPr/>
          <a:lstStyle/>
          <a:p>
            <a:fld id="{B8306A44-7C73-4AA1-9714-8D5564208567}" type="slidenum">
              <a:rPr lang="en-CA" smtClean="0"/>
              <a:pPr/>
              <a:t>49</a:t>
            </a:fld>
            <a:endParaRPr lang="en-CA"/>
          </a:p>
        </p:txBody>
      </p:sp>
      <p:sp>
        <p:nvSpPr>
          <p:cNvPr id="4" name="Title 1"/>
          <p:cNvSpPr txBox="1">
            <a:spLocks/>
          </p:cNvSpPr>
          <p:nvPr/>
        </p:nvSpPr>
        <p:spPr>
          <a:xfrm>
            <a:off x="539552" y="1340768"/>
            <a:ext cx="8229600" cy="1080120"/>
          </a:xfrm>
          <a:prstGeom prst="rect">
            <a:avLst/>
          </a:prstGeom>
        </p:spPr>
        <p:txBody>
          <a:bodyPr/>
          <a:lst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pPr algn="l"/>
            <a:endParaRPr lang="en-CA" sz="2000" b="0" kern="0" dirty="0" smtClean="0">
              <a:solidFill>
                <a:srgbClr val="0070C0"/>
              </a:solidFill>
            </a:endParaRPr>
          </a:p>
          <a:p>
            <a:pPr algn="l"/>
            <a:r>
              <a:rPr lang="en-CA" sz="2800" b="0" kern="0" dirty="0" smtClean="0">
                <a:solidFill>
                  <a:srgbClr val="0070C0"/>
                </a:solidFill>
              </a:rPr>
              <a:t>Near Term Actions (now to 2 years) </a:t>
            </a:r>
            <a:endParaRPr lang="en-CA" sz="2800" b="0" kern="0" dirty="0">
              <a:solidFill>
                <a:srgbClr val="0070C0"/>
              </a:solidFill>
            </a:endParaRPr>
          </a:p>
        </p:txBody>
      </p:sp>
    </p:spTree>
    <p:extLst>
      <p:ext uri="{BB962C8B-B14F-4D97-AF65-F5344CB8AC3E}">
        <p14:creationId xmlns:p14="http://schemas.microsoft.com/office/powerpoint/2010/main" val="387471060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05880" y="1556792"/>
            <a:ext cx="8496944" cy="4248472"/>
          </a:xfrm>
        </p:spPr>
        <p:txBody>
          <a:bodyPr/>
          <a:lstStyle/>
          <a:p>
            <a:pPr marL="0" indent="0">
              <a:buNone/>
            </a:pPr>
            <a:r>
              <a:rPr lang="en-CA" dirty="0" smtClean="0">
                <a:solidFill>
                  <a:srgbClr val="0070C0"/>
                </a:solidFill>
              </a:rPr>
              <a:t>Short Term Actions (2 to 5 years) </a:t>
            </a:r>
          </a:p>
          <a:p>
            <a:r>
              <a:rPr lang="en-CA" dirty="0" smtClean="0"/>
              <a:t>New “SPUs"/Breeding Zones defined</a:t>
            </a:r>
          </a:p>
          <a:p>
            <a:r>
              <a:rPr lang="en-CA" dirty="0" smtClean="0"/>
              <a:t>Amendments to Chief Foresters Standards to end transition period</a:t>
            </a:r>
          </a:p>
          <a:p>
            <a:r>
              <a:rPr lang="en-CA" dirty="0" smtClean="0"/>
              <a:t>Increased monitoring and evaluation </a:t>
            </a:r>
          </a:p>
          <a:p>
            <a:r>
              <a:rPr lang="en-CA" dirty="0" smtClean="0"/>
              <a:t>Additional research identified and initiated</a:t>
            </a:r>
          </a:p>
          <a:p>
            <a:endParaRPr lang="en-CA" dirty="0" smtClean="0"/>
          </a:p>
          <a:p>
            <a:pPr marL="0" indent="0">
              <a:buNone/>
            </a:pPr>
            <a:r>
              <a:rPr lang="en-CA" dirty="0" smtClean="0">
                <a:solidFill>
                  <a:srgbClr val="0070C0"/>
                </a:solidFill>
              </a:rPr>
              <a:t>Longer term Action (5+ years)</a:t>
            </a:r>
          </a:p>
          <a:p>
            <a:r>
              <a:rPr lang="en-CA" dirty="0" smtClean="0"/>
              <a:t>New Seed Orchards come on stream</a:t>
            </a:r>
          </a:p>
          <a:p>
            <a:r>
              <a:rPr lang="en-CA" dirty="0" smtClean="0"/>
              <a:t>Coordination with the </a:t>
            </a:r>
            <a:r>
              <a:rPr lang="en-CA" dirty="0"/>
              <a:t>Climate Informed Species Selection (CISS) </a:t>
            </a:r>
            <a:r>
              <a:rPr lang="en-CA" dirty="0" smtClean="0"/>
              <a:t>Tool, led by RPB. </a:t>
            </a:r>
            <a:endParaRPr lang="en-CA" dirty="0"/>
          </a:p>
          <a:p>
            <a:endParaRPr lang="en-CA" dirty="0"/>
          </a:p>
        </p:txBody>
      </p:sp>
      <p:sp>
        <p:nvSpPr>
          <p:cNvPr id="3" name="Slide Number Placeholder 2"/>
          <p:cNvSpPr>
            <a:spLocks noGrp="1"/>
          </p:cNvSpPr>
          <p:nvPr>
            <p:ph type="sldNum" sz="quarter" idx="12"/>
          </p:nvPr>
        </p:nvSpPr>
        <p:spPr/>
        <p:txBody>
          <a:bodyPr/>
          <a:lstStyle/>
          <a:p>
            <a:fld id="{B8306A44-7C73-4AA1-9714-8D5564208567}" type="slidenum">
              <a:rPr lang="en-CA" smtClean="0"/>
              <a:pPr/>
              <a:t>50</a:t>
            </a:fld>
            <a:endParaRPr lang="en-CA"/>
          </a:p>
        </p:txBody>
      </p:sp>
      <p:sp>
        <p:nvSpPr>
          <p:cNvPr id="4" name="Title 1"/>
          <p:cNvSpPr txBox="1">
            <a:spLocks/>
          </p:cNvSpPr>
          <p:nvPr/>
        </p:nvSpPr>
        <p:spPr>
          <a:xfrm>
            <a:off x="539552" y="1340768"/>
            <a:ext cx="8229600" cy="792088"/>
          </a:xfrm>
          <a:prstGeom prst="rect">
            <a:avLst/>
          </a:prstGeom>
        </p:spPr>
        <p:txBody>
          <a:bodyPr/>
          <a:lst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pPr algn="l"/>
            <a:endParaRPr lang="en-CA" sz="2800" b="0" kern="0" dirty="0">
              <a:solidFill>
                <a:srgbClr val="0070C0"/>
              </a:solidFill>
            </a:endParaRPr>
          </a:p>
        </p:txBody>
      </p:sp>
    </p:spTree>
    <p:extLst>
      <p:ext uri="{BB962C8B-B14F-4D97-AF65-F5344CB8AC3E}">
        <p14:creationId xmlns:p14="http://schemas.microsoft.com/office/powerpoint/2010/main" val="395817141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9"/>
          <p:cNvSpPr txBox="1">
            <a:spLocks noChangeArrowheads="1"/>
          </p:cNvSpPr>
          <p:nvPr/>
        </p:nvSpPr>
        <p:spPr bwMode="auto">
          <a:xfrm>
            <a:off x="251520" y="1412776"/>
            <a:ext cx="6462535" cy="2394502"/>
          </a:xfrm>
          <a:prstGeom prst="rect">
            <a:avLst/>
          </a:prstGeom>
          <a:noFill/>
          <a:ln w="9525">
            <a:noFill/>
            <a:miter lim="800000"/>
            <a:headEnd/>
            <a:tailEnd/>
          </a:ln>
          <a:effectLst/>
        </p:spPr>
        <p:txBody>
          <a:bodyPr wrap="square">
            <a:spAutoFit/>
          </a:bodyPr>
          <a:lstStyle/>
          <a:p>
            <a:pPr marL="109728" lvl="0" fontAlgn="auto">
              <a:lnSpc>
                <a:spcPct val="120000"/>
              </a:lnSpc>
              <a:spcBef>
                <a:spcPts val="600"/>
              </a:spcBef>
              <a:spcAft>
                <a:spcPts val="600"/>
              </a:spcAft>
              <a:buClr>
                <a:srgbClr val="94C600"/>
              </a:buClr>
              <a:buSzPct val="68000"/>
            </a:pPr>
            <a:endParaRPr lang="en-CA" sz="1000" b="0" dirty="0" smtClean="0">
              <a:solidFill>
                <a:schemeClr val="accent1">
                  <a:lumMod val="75000"/>
                </a:schemeClr>
              </a:solidFill>
              <a:latin typeface="Lucida Sans Unicode"/>
              <a:cs typeface="+mn-cs"/>
              <a:hlinkClick r:id="rId3"/>
            </a:endParaRPr>
          </a:p>
          <a:p>
            <a:pPr marL="109728" lvl="0" fontAlgn="auto">
              <a:lnSpc>
                <a:spcPct val="120000"/>
              </a:lnSpc>
              <a:spcBef>
                <a:spcPts val="600"/>
              </a:spcBef>
              <a:spcAft>
                <a:spcPts val="600"/>
              </a:spcAft>
              <a:buClr>
                <a:srgbClr val="94C600"/>
              </a:buClr>
              <a:buSzPct val="68000"/>
            </a:pPr>
            <a:r>
              <a:rPr lang="en-CA" sz="2000" b="0" dirty="0" smtClean="0">
                <a:latin typeface="+mn-lt"/>
                <a:cs typeface="+mn-cs"/>
              </a:rPr>
              <a:t>See, Ministry of Forests, Lands, Natural Resource Operations and Rural Development, </a:t>
            </a:r>
            <a:r>
              <a:rPr lang="en-CA" sz="2000" dirty="0" smtClean="0">
                <a:latin typeface="+mn-lt"/>
                <a:cs typeface="+mn-cs"/>
              </a:rPr>
              <a:t>Tree Seed </a:t>
            </a:r>
            <a:r>
              <a:rPr lang="en-CA" sz="2000" b="0" dirty="0" smtClean="0">
                <a:latin typeface="+mn-lt"/>
                <a:cs typeface="+mn-cs"/>
              </a:rPr>
              <a:t>and</a:t>
            </a:r>
            <a:r>
              <a:rPr lang="en-CA" sz="2000" dirty="0" smtClean="0">
                <a:latin typeface="+mn-lt"/>
                <a:cs typeface="+mn-cs"/>
              </a:rPr>
              <a:t> CBST </a:t>
            </a:r>
            <a:r>
              <a:rPr lang="en-CA" sz="2000" b="0" dirty="0" smtClean="0">
                <a:latin typeface="+mn-lt"/>
                <a:cs typeface="+mn-cs"/>
              </a:rPr>
              <a:t>webpages,</a:t>
            </a:r>
            <a:endParaRPr lang="en-CA" sz="2000" b="0" dirty="0">
              <a:latin typeface="+mn-lt"/>
              <a:cs typeface="+mn-cs"/>
              <a:hlinkClick r:id="rId3"/>
            </a:endParaRPr>
          </a:p>
          <a:p>
            <a:pPr marL="109728" lvl="0" fontAlgn="auto">
              <a:lnSpc>
                <a:spcPct val="120000"/>
              </a:lnSpc>
              <a:spcBef>
                <a:spcPts val="600"/>
              </a:spcBef>
              <a:spcAft>
                <a:spcPts val="600"/>
              </a:spcAft>
              <a:buClr>
                <a:srgbClr val="94C600"/>
              </a:buClr>
              <a:buSzPct val="68000"/>
            </a:pPr>
            <a:r>
              <a:rPr lang="en-CA" b="0" dirty="0" smtClean="0">
                <a:solidFill>
                  <a:schemeClr val="accent5">
                    <a:lumMod val="50000"/>
                  </a:schemeClr>
                </a:solidFill>
              </a:rPr>
              <a:t>www.gov.bc.ca/climatebasedseedtransfer </a:t>
            </a:r>
            <a:r>
              <a:rPr lang="en-CA" sz="1400" b="0" dirty="0"/>
              <a:t>	</a:t>
            </a: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30079" y="1656113"/>
            <a:ext cx="1389501" cy="4608512"/>
          </a:xfrm>
          <a:prstGeom prst="rect">
            <a:avLst/>
          </a:prstGeom>
        </p:spPr>
      </p:pic>
      <p:sp>
        <p:nvSpPr>
          <p:cNvPr id="2" name="Slide Number Placeholder 1"/>
          <p:cNvSpPr>
            <a:spLocks noGrp="1"/>
          </p:cNvSpPr>
          <p:nvPr>
            <p:ph type="sldNum" sz="quarter" idx="12"/>
          </p:nvPr>
        </p:nvSpPr>
        <p:spPr/>
        <p:txBody>
          <a:bodyPr/>
          <a:lstStyle/>
          <a:p>
            <a:fld id="{16BCA2F2-D0E2-41D3-86FB-216D8F2C80C4}" type="slidenum">
              <a:rPr lang="en-CA" smtClean="0"/>
              <a:pPr/>
              <a:t>51</a:t>
            </a:fld>
            <a:endParaRPr lang="en-CA"/>
          </a:p>
        </p:txBody>
      </p:sp>
      <p:sp>
        <p:nvSpPr>
          <p:cNvPr id="5" name="Content Placeholder 2"/>
          <p:cNvSpPr txBox="1">
            <a:spLocks/>
          </p:cNvSpPr>
          <p:nvPr/>
        </p:nvSpPr>
        <p:spPr>
          <a:xfrm>
            <a:off x="611560" y="4221088"/>
            <a:ext cx="5976664" cy="2250668"/>
          </a:xfrm>
          <a:prstGeom prst="rect">
            <a:avLst/>
          </a:prstGeom>
        </p:spPr>
        <p:txBody>
          <a:bodyPr/>
          <a:lstStyle>
            <a:lvl1pPr marL="342900" indent="-342900" algn="l" rtl="0" eaLnBrk="1" fontAlgn="base" hangingPunct="1">
              <a:spcBef>
                <a:spcPct val="20000"/>
              </a:spcBef>
              <a:spcAft>
                <a:spcPct val="0"/>
              </a:spcAft>
              <a:buChar char="•"/>
              <a:defRPr sz="2400">
                <a:solidFill>
                  <a:srgbClr val="003062"/>
                </a:solidFill>
                <a:latin typeface="+mn-lt"/>
                <a:ea typeface="+mn-ea"/>
                <a:cs typeface="+mn-cs"/>
              </a:defRPr>
            </a:lvl1pPr>
            <a:lvl2pPr marL="742950" indent="-285750" algn="l" rtl="0" eaLnBrk="1" fontAlgn="base" hangingPunct="1">
              <a:spcBef>
                <a:spcPct val="20000"/>
              </a:spcBef>
              <a:spcAft>
                <a:spcPct val="0"/>
              </a:spcAft>
              <a:buChar char="–"/>
              <a:defRPr sz="2200">
                <a:solidFill>
                  <a:srgbClr val="003062"/>
                </a:solidFill>
                <a:latin typeface="+mn-lt"/>
                <a:cs typeface="+mn-cs"/>
              </a:defRPr>
            </a:lvl2pPr>
            <a:lvl3pPr marL="1143000" indent="-228600" algn="l" rtl="0" eaLnBrk="1" fontAlgn="base" hangingPunct="1">
              <a:spcBef>
                <a:spcPct val="20000"/>
              </a:spcBef>
              <a:spcAft>
                <a:spcPct val="0"/>
              </a:spcAft>
              <a:buChar char="•"/>
              <a:defRPr sz="2200">
                <a:solidFill>
                  <a:srgbClr val="003062"/>
                </a:solidFill>
                <a:latin typeface="+mn-lt"/>
                <a:cs typeface="+mn-cs"/>
              </a:defRPr>
            </a:lvl3pPr>
            <a:lvl4pPr marL="1600200" indent="-228600" algn="l" rtl="0" eaLnBrk="1" fontAlgn="base" hangingPunct="1">
              <a:spcBef>
                <a:spcPct val="20000"/>
              </a:spcBef>
              <a:spcAft>
                <a:spcPct val="0"/>
              </a:spcAft>
              <a:buChar char="–"/>
              <a:defRPr sz="2000">
                <a:solidFill>
                  <a:srgbClr val="003062"/>
                </a:solidFill>
                <a:latin typeface="+mn-lt"/>
                <a:cs typeface="+mn-cs"/>
              </a:defRPr>
            </a:lvl4pPr>
            <a:lvl5pPr marL="2057400" indent="-228600" algn="l" rtl="0" eaLnBrk="1" fontAlgn="base" hangingPunct="1">
              <a:spcBef>
                <a:spcPct val="20000"/>
              </a:spcBef>
              <a:spcAft>
                <a:spcPct val="0"/>
              </a:spcAft>
              <a:buChar char="»"/>
              <a:defRPr sz="2000">
                <a:solidFill>
                  <a:srgbClr val="003062"/>
                </a:solidFill>
                <a:latin typeface="+mn-lt"/>
                <a:cs typeface="+mn-cs"/>
              </a:defRPr>
            </a:lvl5pPr>
            <a:lvl6pPr marL="2514600" indent="-228600" algn="l" rtl="0" eaLnBrk="1" fontAlgn="base" hangingPunct="1">
              <a:spcBef>
                <a:spcPct val="20000"/>
              </a:spcBef>
              <a:spcAft>
                <a:spcPct val="0"/>
              </a:spcAft>
              <a:buChar char="»"/>
              <a:defRPr sz="2000">
                <a:solidFill>
                  <a:srgbClr val="003062"/>
                </a:solidFill>
                <a:latin typeface="+mn-lt"/>
                <a:cs typeface="+mn-cs"/>
              </a:defRPr>
            </a:lvl6pPr>
            <a:lvl7pPr marL="2971800" indent="-228600" algn="l" rtl="0" eaLnBrk="1" fontAlgn="base" hangingPunct="1">
              <a:spcBef>
                <a:spcPct val="20000"/>
              </a:spcBef>
              <a:spcAft>
                <a:spcPct val="0"/>
              </a:spcAft>
              <a:buChar char="»"/>
              <a:defRPr sz="2000">
                <a:solidFill>
                  <a:srgbClr val="003062"/>
                </a:solidFill>
                <a:latin typeface="+mn-lt"/>
                <a:cs typeface="+mn-cs"/>
              </a:defRPr>
            </a:lvl7pPr>
            <a:lvl8pPr marL="3429000" indent="-228600" algn="l" rtl="0" eaLnBrk="1" fontAlgn="base" hangingPunct="1">
              <a:spcBef>
                <a:spcPct val="20000"/>
              </a:spcBef>
              <a:spcAft>
                <a:spcPct val="0"/>
              </a:spcAft>
              <a:buChar char="»"/>
              <a:defRPr sz="2000">
                <a:solidFill>
                  <a:srgbClr val="003062"/>
                </a:solidFill>
                <a:latin typeface="+mn-lt"/>
                <a:cs typeface="+mn-cs"/>
              </a:defRPr>
            </a:lvl8pPr>
            <a:lvl9pPr marL="3886200" indent="-228600" algn="l" rtl="0" eaLnBrk="1" fontAlgn="base" hangingPunct="1">
              <a:spcBef>
                <a:spcPct val="20000"/>
              </a:spcBef>
              <a:spcAft>
                <a:spcPct val="0"/>
              </a:spcAft>
              <a:buChar char="»"/>
              <a:defRPr sz="2000">
                <a:solidFill>
                  <a:srgbClr val="003062"/>
                </a:solidFill>
                <a:latin typeface="+mn-lt"/>
                <a:cs typeface="+mn-cs"/>
              </a:defRPr>
            </a:lvl9pPr>
          </a:lstStyle>
          <a:p>
            <a:pPr marL="0" indent="0">
              <a:buNone/>
            </a:pPr>
            <a:r>
              <a:rPr lang="en-CA" sz="1400" b="1" kern="0" dirty="0" smtClean="0"/>
              <a:t>Margot Spence</a:t>
            </a:r>
            <a:r>
              <a:rPr lang="en-CA" sz="1400" b="0" kern="0" dirty="0" smtClean="0"/>
              <a:t>, Seed Policy Officer/CBST project lead, Forest Improvement and Research Management Branch (</a:t>
            </a:r>
            <a:r>
              <a:rPr lang="en-CA" sz="1400" b="0" kern="0" dirty="0" smtClean="0">
                <a:hlinkClick r:id="rId5"/>
              </a:rPr>
              <a:t>Margot.Spence@gov.bc.ca</a:t>
            </a:r>
            <a:r>
              <a:rPr lang="en-CA" sz="1400" b="0" kern="0" dirty="0" smtClean="0"/>
              <a:t>)</a:t>
            </a:r>
          </a:p>
          <a:p>
            <a:pPr marL="0" indent="0">
              <a:buNone/>
            </a:pPr>
            <a:endParaRPr lang="en-CA" sz="1400" b="0" kern="0" dirty="0" smtClean="0"/>
          </a:p>
          <a:p>
            <a:pPr marL="0" indent="0">
              <a:buNone/>
            </a:pPr>
            <a:r>
              <a:rPr lang="en-CA" sz="1400" b="1" kern="0" dirty="0" smtClean="0"/>
              <a:t>Susan Zedel</a:t>
            </a:r>
            <a:r>
              <a:rPr lang="en-CA" sz="1400" b="0" kern="0" dirty="0" smtClean="0"/>
              <a:t>, Seed Resource Specialist, Forest Improvement and Research Management Branch (</a:t>
            </a:r>
            <a:r>
              <a:rPr lang="en-CA" sz="1400" b="0" kern="0" dirty="0" smtClean="0">
                <a:hlinkClick r:id="rId6"/>
              </a:rPr>
              <a:t>Susan.Zedel@gov.bc.ca</a:t>
            </a:r>
            <a:r>
              <a:rPr lang="en-CA" sz="1400" b="0" kern="0" dirty="0" smtClean="0"/>
              <a:t>)</a:t>
            </a:r>
          </a:p>
          <a:p>
            <a:pPr marL="0" indent="0">
              <a:buNone/>
            </a:pPr>
            <a:endParaRPr lang="en-CA" sz="1400" b="0" kern="0" dirty="0" smtClean="0"/>
          </a:p>
          <a:p>
            <a:pPr marL="0" indent="0">
              <a:buNone/>
            </a:pPr>
            <a:r>
              <a:rPr lang="en-CA" sz="1400" b="1" kern="0" dirty="0" smtClean="0"/>
              <a:t>Leslie McAuley</a:t>
            </a:r>
            <a:r>
              <a:rPr lang="en-CA" sz="1400" b="0" kern="0" dirty="0" smtClean="0"/>
              <a:t>, Decision Support Officer, forest Improvement and Research Management Branch (</a:t>
            </a:r>
            <a:r>
              <a:rPr lang="en-CA" sz="1400" b="0" kern="0" dirty="0" smtClean="0">
                <a:hlinkClick r:id="rId7"/>
              </a:rPr>
              <a:t>Leslie.Mcauley@gov.bc.ca</a:t>
            </a:r>
            <a:r>
              <a:rPr lang="en-CA" sz="1400" b="0" kern="0" dirty="0" smtClean="0"/>
              <a:t>)</a:t>
            </a:r>
          </a:p>
          <a:p>
            <a:endParaRPr lang="en-CA" sz="1800" b="0" kern="0" dirty="0" smtClean="0"/>
          </a:p>
        </p:txBody>
      </p:sp>
    </p:spTree>
    <p:extLst>
      <p:ext uri="{BB962C8B-B14F-4D97-AF65-F5344CB8AC3E}">
        <p14:creationId xmlns:p14="http://schemas.microsoft.com/office/powerpoint/2010/main" val="24662458"/>
      </p:ext>
    </p:extLst>
  </p:cSld>
  <p:clrMapOvr>
    <a:masterClrMapping/>
  </p:clrMapOvr>
  <p:timing>
    <p:tnLst>
      <p:par>
        <p:cTn id="1" dur="indefinite" restart="never" nodeType="tmRoot"/>
      </p:par>
    </p:tnLst>
  </p:timing>
</p:sld>
</file>

<file path=ppt/theme/theme1.xml><?xml version="1.0" encoding="utf-8"?>
<a:theme xmlns:a="http://schemas.openxmlformats.org/drawingml/2006/main" name="flnro_powerpoint_1">
  <a:themeElements>
    <a:clrScheme name="Govt PowerPoint Pres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fontScheme name="Govt PowerPoint Pres 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None/>
          <a:tabLst/>
          <a:defRPr kumimoji="0" lang="en-CA" sz="2400" b="1" i="0" u="none" strike="noStrike" cap="none" normalizeH="0" baseline="0" smtClean="0">
            <a:ln>
              <a:noFill/>
            </a:ln>
            <a:solidFill>
              <a:srgbClr val="003062"/>
            </a:solidFill>
            <a:effectLst/>
            <a:latin typeface="Arial" charset="0"/>
            <a:cs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None/>
          <a:tabLst/>
          <a:defRPr kumimoji="0" lang="en-CA" sz="2400" b="1" i="0" u="none" strike="noStrike" cap="none" normalizeH="0" baseline="0" smtClean="0">
            <a:ln>
              <a:noFill/>
            </a:ln>
            <a:solidFill>
              <a:srgbClr val="003062"/>
            </a:solidFill>
            <a:effectLst/>
            <a:latin typeface="Arial" charset="0"/>
            <a:cs typeface="Arial" charset="0"/>
          </a:defRPr>
        </a:defPPr>
      </a:lstStyle>
    </a:lnDef>
  </a:objectDefaults>
  <a:extraClrSchemeLst>
    <a:extraClrScheme>
      <a:clrScheme name="Govt PowerPoint Pres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ovt PowerPoint Pres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ovt PowerPoint Pres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ovt PowerPoint Pres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ovt PowerPoint Pres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ovt PowerPoint Pres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ovt PowerPoint Pres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ovt PowerPoint Pres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ovt PowerPoint Pres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ovt PowerPoint Pres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ovt PowerPoint Pres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ovt PowerPoint Pres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6211</TotalTime>
  <Words>5665</Words>
  <Application>Microsoft Office PowerPoint</Application>
  <PresentationFormat>On-screen Show (4:3)</PresentationFormat>
  <Paragraphs>644</Paragraphs>
  <Slides>51</Slides>
  <Notes>51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51</vt:i4>
      </vt:variant>
    </vt:vector>
  </HeadingPairs>
  <TitlesOfParts>
    <vt:vector size="53" baseType="lpstr">
      <vt:lpstr>flnro_powerpoint_1</vt:lpstr>
      <vt:lpstr>Acrobat Document</vt:lpstr>
      <vt:lpstr>PowerPoint Presentation</vt:lpstr>
      <vt:lpstr>Forest Genetics, Tree Seed  Regulations and Planning</vt:lpstr>
      <vt:lpstr>Forest Genetics, Tree Seed  Regulations and Planning</vt:lpstr>
      <vt:lpstr>Seedling Requests by Source</vt:lpstr>
      <vt:lpstr>Class A sowing requests by Species</vt:lpstr>
      <vt:lpstr> </vt:lpstr>
      <vt:lpstr>PowerPoint Presentation</vt:lpstr>
      <vt:lpstr>FGC Partners</vt:lpstr>
      <vt:lpstr>Roles and Responsibilities</vt:lpstr>
      <vt:lpstr>Tree Seed Regulations and Standards</vt:lpstr>
      <vt:lpstr>Forest and Range Practices Act </vt:lpstr>
      <vt:lpstr>Forest and Range Practices Act </vt:lpstr>
      <vt:lpstr>Forest Planning and Practices Regulation*</vt:lpstr>
      <vt:lpstr>Chief Forester’s Standards for Seed Use</vt:lpstr>
      <vt:lpstr>1. Registration Standards – Natural Stands</vt:lpstr>
      <vt:lpstr>2. Storage and Testing Standards </vt:lpstr>
      <vt:lpstr>3. Selection and Use Standards</vt:lpstr>
      <vt:lpstr>4. Seed Transfer Standards</vt:lpstr>
      <vt:lpstr>4. Seed Transfer Standards</vt:lpstr>
      <vt:lpstr> Seed Planning &amp; Availability</vt:lpstr>
      <vt:lpstr>FGC Species Plans</vt:lpstr>
      <vt:lpstr>  Seed Orchards</vt:lpstr>
      <vt:lpstr>Orchard Seed Contacts</vt:lpstr>
      <vt:lpstr> Summary  Forest Genetics, Tree Seed  Regulations and Planning   </vt:lpstr>
      <vt:lpstr>Introduction to  Climate Based Seed Transfer (CBST)</vt:lpstr>
      <vt:lpstr>What is Climate Based Seed Transfer (CBST)?</vt:lpstr>
      <vt:lpstr>Both systems are science based and supported by data from provenance trials  </vt:lpstr>
      <vt:lpstr>“Assisted Migration” (1)  is a climate change adaptation strategy; (2) is the intentional movement of tree seed, from areas they grow naturally, to planting sites that are climatically suitable for their growth at the present time and in the near future. </vt:lpstr>
      <vt:lpstr>CBST Science Foundation</vt:lpstr>
      <vt:lpstr>PowerPoint Presentation</vt:lpstr>
      <vt:lpstr>PowerPoint Presentation</vt:lpstr>
      <vt:lpstr>The CBST Seedlot Selection Tool enabled mapping of shifts in seed deployment and procurement areas under CBST</vt:lpstr>
      <vt:lpstr>PowerPoint Presentation</vt:lpstr>
      <vt:lpstr>CBST Policy Timeline </vt:lpstr>
      <vt:lpstr>The Transition Period</vt:lpstr>
      <vt:lpstr>Strategic Use of Policy Options in Transition Period</vt:lpstr>
      <vt:lpstr>PowerPoint Presentation</vt:lpstr>
      <vt:lpstr>PowerPoint Presentation</vt:lpstr>
      <vt:lpstr>PowerPoint Presentation</vt:lpstr>
      <vt:lpstr>CBST Impact Assessment and Gap Analysis</vt:lpstr>
      <vt:lpstr>Gap Analysis – Cw Historical Planting</vt:lpstr>
      <vt:lpstr>Gap Analysis – Cw Class A Inventory in SPAR</vt:lpstr>
      <vt:lpstr>Gap Analysis – Cw Surplus and Deficits (CBST)</vt:lpstr>
      <vt:lpstr>Options to address deficits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Province of British Columbia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smdoniso</dc:creator>
  <cp:lastModifiedBy>Spence, Margot FLNR:EX</cp:lastModifiedBy>
  <cp:revision>515</cp:revision>
  <cp:lastPrinted>2018-09-07T23:45:35Z</cp:lastPrinted>
  <dcterms:created xsi:type="dcterms:W3CDTF">2014-01-14T18:04:41Z</dcterms:created>
  <dcterms:modified xsi:type="dcterms:W3CDTF">2018-09-08T00:07:11Z</dcterms:modified>
</cp:coreProperties>
</file>